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10287000" cx="18288000"/>
  <p:notesSz cx="18288000" cy="10287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http://customooxmlschemas.google.com/">
      <go:slidesCustomData xmlns:go="http://customooxmlschemas.google.com/" r:id="rId32" roundtripDataSignature="AMtx7mintU3hgTbjH/uMaKwI+JOUo51H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1: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 name="Google Shape;47;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0: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7" name="Google Shape;117;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1: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4" name="Google Shape;124;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a1f10b972_0_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ea1f10b972_0_2: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a1f10b972_0_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ea1f10b972_0_9: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4" name="Google Shape;144;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3: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1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c3f66cf4e_0_3: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gec3f66cf4e_0_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c3f66cf4e_0_9: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gec3f66cf4e_0_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c3f66cf4e_0_15: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gec3f66cf4e_0_1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c3f66cf4e_0_21:notes"/>
          <p:cNvSpPr txBox="1"/>
          <p:nvPr>
            <p:ph idx="1" type="body"/>
          </p:nvPr>
        </p:nvSpPr>
        <p:spPr>
          <a:xfrm>
            <a:off x="1828800" y="4886325"/>
            <a:ext cx="14630400" cy="462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gec3f66cf4e_0_2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2: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 name="Google Shape;54;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9" name="Google Shape;179;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5: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4" name="Google Shape;184;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6: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3: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 name="Google Shape;61;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4: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 name="Google Shape;68;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5: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 name="Google Shape;78;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6: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7: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1.jpg"/><Relationship Id="rId4" Type="http://schemas.openxmlformats.org/officeDocument/2006/relationships/image" Target="../media/image16.jpg"/><Relationship Id="rId5"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1" name="Shape 11"/>
        <p:cNvGrpSpPr/>
        <p:nvPr/>
      </p:nvGrpSpPr>
      <p:grpSpPr>
        <a:xfrm>
          <a:off x="0" y="0"/>
          <a:ext cx="0" cy="0"/>
          <a:chOff x="0" y="0"/>
          <a:chExt cx="0" cy="0"/>
        </a:xfrm>
      </p:grpSpPr>
      <p:sp>
        <p:nvSpPr>
          <p:cNvPr id="12" name="Google Shape;12;p18"/>
          <p:cNvSpPr txBox="1"/>
          <p:nvPr>
            <p:ph type="ctrTitle"/>
          </p:nvPr>
        </p:nvSpPr>
        <p:spPr>
          <a:xfrm>
            <a:off x="403572" y="3347704"/>
            <a:ext cx="17480855" cy="171703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8"/>
          <p:cNvSpPr txBox="1"/>
          <p:nvPr>
            <p:ph idx="1" type="subTitle"/>
          </p:nvPr>
        </p:nvSpPr>
        <p:spPr>
          <a:xfrm>
            <a:off x="2743200" y="5760720"/>
            <a:ext cx="12801600" cy="25717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8"/>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8"/>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8"/>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 name="Shape 17"/>
        <p:cNvGrpSpPr/>
        <p:nvPr/>
      </p:nvGrpSpPr>
      <p:grpSpPr>
        <a:xfrm>
          <a:off x="0" y="0"/>
          <a:ext cx="0" cy="0"/>
          <a:chOff x="0" y="0"/>
          <a:chExt cx="0" cy="0"/>
        </a:xfrm>
      </p:grpSpPr>
      <p:sp>
        <p:nvSpPr>
          <p:cNvPr id="18" name="Google Shape;18;p19"/>
          <p:cNvSpPr txBox="1"/>
          <p:nvPr>
            <p:ph type="title"/>
          </p:nvPr>
        </p:nvSpPr>
        <p:spPr>
          <a:xfrm>
            <a:off x="2179774" y="4151938"/>
            <a:ext cx="13928451" cy="135127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87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 type="body"/>
          </p:nvPr>
        </p:nvSpPr>
        <p:spPr>
          <a:xfrm>
            <a:off x="581086" y="2153392"/>
            <a:ext cx="17125826" cy="708914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0" name="Google Shape;20;p19"/>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9"/>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9"/>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3" name="Shape 23"/>
        <p:cNvGrpSpPr/>
        <p:nvPr/>
      </p:nvGrpSpPr>
      <p:grpSpPr>
        <a:xfrm>
          <a:off x="0" y="0"/>
          <a:ext cx="0" cy="0"/>
          <a:chOff x="0" y="0"/>
          <a:chExt cx="0" cy="0"/>
        </a:xfrm>
      </p:grpSpPr>
      <p:sp>
        <p:nvSpPr>
          <p:cNvPr id="24" name="Google Shape;24;p20"/>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D0C8C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 name="Google Shape;25;p20"/>
          <p:cNvSpPr/>
          <p:nvPr/>
        </p:nvSpPr>
        <p:spPr>
          <a:xfrm>
            <a:off x="14250619" y="7911967"/>
            <a:ext cx="3971939" cy="2371724"/>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 name="Google Shape;26;p20"/>
          <p:cNvSpPr/>
          <p:nvPr/>
        </p:nvSpPr>
        <p:spPr>
          <a:xfrm>
            <a:off x="14250619" y="5143499"/>
            <a:ext cx="4037380" cy="27241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 name="Google Shape;27;p20"/>
          <p:cNvSpPr/>
          <p:nvPr/>
        </p:nvSpPr>
        <p:spPr>
          <a:xfrm>
            <a:off x="14250619" y="47914"/>
            <a:ext cx="3971939" cy="374329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 name="Google Shape;28;p20"/>
          <p:cNvSpPr/>
          <p:nvPr/>
        </p:nvSpPr>
        <p:spPr>
          <a:xfrm>
            <a:off x="14250619" y="3831305"/>
            <a:ext cx="3971940" cy="13144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 name="Google Shape;29;p20"/>
          <p:cNvSpPr txBox="1"/>
          <p:nvPr>
            <p:ph type="title"/>
          </p:nvPr>
        </p:nvSpPr>
        <p:spPr>
          <a:xfrm>
            <a:off x="2179774" y="4151938"/>
            <a:ext cx="13928451" cy="135127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87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0"/>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1" name="Google Shape;31;p20"/>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2" name="Google Shape;32;p20"/>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0"/>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0"/>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35" name="Shape 35"/>
        <p:cNvGrpSpPr/>
        <p:nvPr/>
      </p:nvGrpSpPr>
      <p:grpSpPr>
        <a:xfrm>
          <a:off x="0" y="0"/>
          <a:ext cx="0" cy="0"/>
          <a:chOff x="0" y="0"/>
          <a:chExt cx="0" cy="0"/>
        </a:xfrm>
      </p:grpSpPr>
      <p:sp>
        <p:nvSpPr>
          <p:cNvPr id="36" name="Google Shape;36;p21"/>
          <p:cNvSpPr/>
          <p:nvPr/>
        </p:nvSpPr>
        <p:spPr>
          <a:xfrm>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D0C8C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7" name="Google Shape;37;p21"/>
          <p:cNvSpPr txBox="1"/>
          <p:nvPr>
            <p:ph type="title"/>
          </p:nvPr>
        </p:nvSpPr>
        <p:spPr>
          <a:xfrm>
            <a:off x="2179774" y="4151938"/>
            <a:ext cx="13928451" cy="1351279"/>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87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1" name="Shape 41"/>
        <p:cNvGrpSpPr/>
        <p:nvPr/>
      </p:nvGrpSpPr>
      <p:grpSpPr>
        <a:xfrm>
          <a:off x="0" y="0"/>
          <a:ext cx="0" cy="0"/>
          <a:chOff x="0" y="0"/>
          <a:chExt cx="0" cy="0"/>
        </a:xfrm>
      </p:grpSpPr>
      <p:sp>
        <p:nvSpPr>
          <p:cNvPr id="42" name="Google Shape;42;p2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2179774" y="4151938"/>
            <a:ext cx="13928451" cy="1351279"/>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1" i="0" sz="8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7"/>
          <p:cNvSpPr txBox="1"/>
          <p:nvPr>
            <p:ph idx="1" type="body"/>
          </p:nvPr>
        </p:nvSpPr>
        <p:spPr>
          <a:xfrm>
            <a:off x="581086" y="2153392"/>
            <a:ext cx="17125826" cy="708914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p17"/>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7"/>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7"/>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drive.google.com/file/d/1DqNClU2h1YxxWNpmXqfWRM8rp_fhdBsn/view"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www.espressif.com/sites/default/files/documentation/esp32_datasheet_en.pdf" TargetMode="External"/><Relationship Id="rId4" Type="http://schemas.openxmlformats.org/officeDocument/2006/relationships/hyperlink" Target="https://components101.com/sites/default/files/component_datasheet/DHT11-Temperature-Sensor.pdf" TargetMode="External"/><Relationship Id="rId5" Type="http://schemas.openxmlformats.org/officeDocument/2006/relationships/hyperlink" Target="https://arduino-esp8266.readthedocs.io/en/latest/filesystem.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0.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 name="Shape 48"/>
        <p:cNvGrpSpPr/>
        <p:nvPr/>
      </p:nvGrpSpPr>
      <p:grpSpPr>
        <a:xfrm>
          <a:off x="0" y="0"/>
          <a:ext cx="0" cy="0"/>
          <a:chOff x="0" y="0"/>
          <a:chExt cx="0" cy="0"/>
        </a:xfrm>
      </p:grpSpPr>
      <p:sp>
        <p:nvSpPr>
          <p:cNvPr id="49" name="Google Shape;49;p1"/>
          <p:cNvSpPr/>
          <p:nvPr/>
        </p:nvSpPr>
        <p:spPr>
          <a:xfrm>
            <a:off x="10001250" y="0"/>
            <a:ext cx="8286749" cy="10286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 name="Google Shape;50;p1"/>
          <p:cNvSpPr txBox="1"/>
          <p:nvPr/>
        </p:nvSpPr>
        <p:spPr>
          <a:xfrm>
            <a:off x="403572" y="3347704"/>
            <a:ext cx="9194165" cy="1490152"/>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Times New Roman"/>
                <a:ea typeface="Times New Roman"/>
                <a:cs typeface="Times New Roman"/>
                <a:sym typeface="Times New Roman"/>
              </a:rPr>
              <a:t>SMART ROOM</a:t>
            </a:r>
            <a:endParaRPr b="0" i="0" sz="9600" u="none" cap="none" strike="noStrike">
              <a:solidFill>
                <a:schemeClr val="dk1"/>
              </a:solidFill>
              <a:latin typeface="Times New Roman"/>
              <a:ea typeface="Times New Roman"/>
              <a:cs typeface="Times New Roman"/>
              <a:sym typeface="Times New Roman"/>
            </a:endParaRPr>
          </a:p>
        </p:txBody>
      </p:sp>
      <p:sp>
        <p:nvSpPr>
          <p:cNvPr id="51" name="Google Shape;51;p1"/>
          <p:cNvSpPr txBox="1"/>
          <p:nvPr/>
        </p:nvSpPr>
        <p:spPr>
          <a:xfrm>
            <a:off x="2143154" y="5164666"/>
            <a:ext cx="5715000" cy="659155"/>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Clr>
                <a:srgbClr val="000000"/>
              </a:buClr>
              <a:buSzPts val="4200"/>
              <a:buFont typeface="Arial"/>
              <a:buNone/>
            </a:pPr>
            <a:r>
              <a:rPr b="0" i="1" lang="en-US" sz="4200" u="none" cap="none" strike="noStrike">
                <a:solidFill>
                  <a:schemeClr val="dk1"/>
                </a:solidFill>
                <a:latin typeface="Times New Roman"/>
                <a:ea typeface="Times New Roman"/>
                <a:cs typeface="Times New Roman"/>
                <a:sym typeface="Times New Roman"/>
              </a:rPr>
              <a:t>for a smart household</a:t>
            </a:r>
            <a:endParaRPr b="0" i="0" sz="4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 name="Shape 118"/>
        <p:cNvGrpSpPr/>
        <p:nvPr/>
      </p:nvGrpSpPr>
      <p:grpSpPr>
        <a:xfrm>
          <a:off x="0" y="0"/>
          <a:ext cx="0" cy="0"/>
          <a:chOff x="0" y="0"/>
          <a:chExt cx="0" cy="0"/>
        </a:xfrm>
      </p:grpSpPr>
      <p:sp>
        <p:nvSpPr>
          <p:cNvPr id="119" name="Google Shape;119;p10"/>
          <p:cNvSpPr/>
          <p:nvPr/>
        </p:nvSpPr>
        <p:spPr>
          <a:xfrm>
            <a:off x="8991600" y="2019300"/>
            <a:ext cx="8851573" cy="7238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0" name="Google Shape;120;p10"/>
          <p:cNvSpPr txBox="1"/>
          <p:nvPr>
            <p:ph type="title"/>
          </p:nvPr>
        </p:nvSpPr>
        <p:spPr>
          <a:xfrm>
            <a:off x="581086" y="392908"/>
            <a:ext cx="10338435" cy="90931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5800">
                <a:solidFill>
                  <a:srgbClr val="000000"/>
                </a:solidFill>
                <a:latin typeface="Times New Roman"/>
                <a:ea typeface="Times New Roman"/>
                <a:cs typeface="Times New Roman"/>
                <a:sym typeface="Times New Roman"/>
              </a:rPr>
              <a:t>DESCRIPTION OF WORKING</a:t>
            </a:r>
            <a:endParaRPr sz="5800">
              <a:latin typeface="Times New Roman"/>
              <a:ea typeface="Times New Roman"/>
              <a:cs typeface="Times New Roman"/>
              <a:sym typeface="Times New Roman"/>
            </a:endParaRPr>
          </a:p>
        </p:txBody>
      </p:sp>
      <p:sp>
        <p:nvSpPr>
          <p:cNvPr id="121" name="Google Shape;121;p10"/>
          <p:cNvSpPr txBox="1"/>
          <p:nvPr/>
        </p:nvSpPr>
        <p:spPr>
          <a:xfrm>
            <a:off x="396825" y="1400250"/>
            <a:ext cx="8410500" cy="8477100"/>
          </a:xfrm>
          <a:prstGeom prst="rect">
            <a:avLst/>
          </a:prstGeom>
          <a:noFill/>
          <a:ln>
            <a:noFill/>
          </a:ln>
        </p:spPr>
        <p:txBody>
          <a:bodyPr anchorCtr="0" anchor="t" bIns="0" lIns="0" spcFirstLastPara="1" rIns="0" wrap="square" tIns="35550">
            <a:spAutoFit/>
          </a:bodyPr>
          <a:lstStyle/>
          <a:p>
            <a:pPr indent="0" lvl="0" marL="12700" marR="5080" rtl="0" algn="just">
              <a:lnSpc>
                <a:spcPct val="118611"/>
              </a:lnSpc>
              <a:spcBef>
                <a:spcPts val="0"/>
              </a:spcBef>
              <a:spcAft>
                <a:spcPts val="0"/>
              </a:spcAft>
              <a:buClr>
                <a:srgbClr val="000000"/>
              </a:buClr>
              <a:buSzPts val="3600"/>
              <a:buFont typeface="Arial"/>
              <a:buNone/>
            </a:pPr>
            <a:r>
              <a:rPr b="0" i="0" lang="en-US" sz="3600" u="none" cap="none" strike="noStrike">
                <a:solidFill>
                  <a:schemeClr val="dk1"/>
                </a:solidFill>
                <a:latin typeface="Times New Roman"/>
                <a:ea typeface="Times New Roman"/>
                <a:cs typeface="Times New Roman"/>
                <a:sym typeface="Times New Roman"/>
              </a:rPr>
              <a:t>The Microcontroller along with the PIR  sensor facilitates the lights and fans in a  room turning on automatically on  recognizing human presence in the room.  Further, the temperature sensor takes into  account the present temperature and  humidity in the room via which the speed  of the fan is regulated to maintain  optimum temperature at all times.  Through the readings of the LDRs in  place, the brightness of the lights are  adjusted according to the time of day and  present intensity of light in the room.</a:t>
            </a:r>
            <a:endParaRPr b="0" i="0" sz="3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1"/>
          <p:cNvSpPr txBox="1"/>
          <p:nvPr/>
        </p:nvSpPr>
        <p:spPr>
          <a:xfrm>
            <a:off x="2209800" y="876300"/>
            <a:ext cx="13563601"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chemeClr val="dk1"/>
                </a:solidFill>
                <a:latin typeface="Times New Roman"/>
                <a:ea typeface="Times New Roman"/>
                <a:cs typeface="Times New Roman"/>
                <a:sym typeface="Times New Roman"/>
              </a:rPr>
              <a:t>3-D PRODUCT VIEW</a:t>
            </a:r>
            <a:endParaRPr b="1" i="0" sz="7200" u="none" cap="none" strike="noStrike">
              <a:solidFill>
                <a:schemeClr val="dk1"/>
              </a:solidFill>
              <a:latin typeface="Times New Roman"/>
              <a:ea typeface="Times New Roman"/>
              <a:cs typeface="Times New Roman"/>
              <a:sym typeface="Times New Roman"/>
            </a:endParaRPr>
          </a:p>
        </p:txBody>
      </p:sp>
      <p:pic>
        <p:nvPicPr>
          <p:cNvPr id="127" name="Google Shape;127;p11"/>
          <p:cNvPicPr preferRelativeResize="0"/>
          <p:nvPr/>
        </p:nvPicPr>
        <p:blipFill rotWithShape="1">
          <a:blip r:embed="rId3">
            <a:alphaModFix/>
          </a:blip>
          <a:srcRect b="0" l="0" r="0" t="0"/>
          <a:stretch/>
        </p:blipFill>
        <p:spPr>
          <a:xfrm>
            <a:off x="1480500" y="2610149"/>
            <a:ext cx="15326976" cy="684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ea1f10b972_0_2"/>
          <p:cNvPicPr preferRelativeResize="0"/>
          <p:nvPr/>
        </p:nvPicPr>
        <p:blipFill rotWithShape="1">
          <a:blip r:embed="rId3">
            <a:alphaModFix/>
          </a:blip>
          <a:srcRect b="0" l="0" r="0" t="0"/>
          <a:stretch/>
        </p:blipFill>
        <p:spPr>
          <a:xfrm>
            <a:off x="11177525" y="1003750"/>
            <a:ext cx="6005026" cy="8531400"/>
          </a:xfrm>
          <a:prstGeom prst="rect">
            <a:avLst/>
          </a:prstGeom>
          <a:noFill/>
          <a:ln>
            <a:noFill/>
          </a:ln>
        </p:spPr>
      </p:pic>
      <p:pic>
        <p:nvPicPr>
          <p:cNvPr id="133" name="Google Shape;133;gea1f10b972_0_2"/>
          <p:cNvPicPr preferRelativeResize="0"/>
          <p:nvPr/>
        </p:nvPicPr>
        <p:blipFill rotWithShape="1">
          <a:blip r:embed="rId4">
            <a:alphaModFix/>
          </a:blip>
          <a:srcRect b="0" l="0" r="0" t="0"/>
          <a:stretch/>
        </p:blipFill>
        <p:spPr>
          <a:xfrm>
            <a:off x="2682575" y="1003749"/>
            <a:ext cx="8169900" cy="853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ea1f10b972_0_9"/>
          <p:cNvSpPr txBox="1"/>
          <p:nvPr>
            <p:ph type="title"/>
          </p:nvPr>
        </p:nvSpPr>
        <p:spPr>
          <a:xfrm>
            <a:off x="2179774" y="4151938"/>
            <a:ext cx="13928400" cy="1339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400"/>
              <a:buNone/>
            </a:pPr>
            <a:r>
              <a:t/>
            </a:r>
            <a:endParaRPr/>
          </a:p>
        </p:txBody>
      </p:sp>
      <p:sp>
        <p:nvSpPr>
          <p:cNvPr id="139" name="Google Shape;139;gea1f10b972_0_9"/>
          <p:cNvSpPr txBox="1"/>
          <p:nvPr/>
        </p:nvSpPr>
        <p:spPr>
          <a:xfrm>
            <a:off x="1136175" y="798400"/>
            <a:ext cx="8598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rgbClr val="000000"/>
                </a:solidFill>
                <a:latin typeface="Times New Roman"/>
                <a:ea typeface="Times New Roman"/>
                <a:cs typeface="Times New Roman"/>
                <a:sym typeface="Times New Roman"/>
              </a:rPr>
              <a:t>FEATURES PROVIDED</a:t>
            </a:r>
            <a:endParaRPr b="1" i="0" sz="4800" u="none" cap="none" strike="noStrike">
              <a:solidFill>
                <a:srgbClr val="000000"/>
              </a:solidFill>
              <a:latin typeface="Times New Roman"/>
              <a:ea typeface="Times New Roman"/>
              <a:cs typeface="Times New Roman"/>
              <a:sym typeface="Times New Roman"/>
            </a:endParaRPr>
          </a:p>
        </p:txBody>
      </p:sp>
      <p:pic>
        <p:nvPicPr>
          <p:cNvPr id="140" name="Google Shape;140;gea1f10b972_0_9"/>
          <p:cNvPicPr preferRelativeResize="0"/>
          <p:nvPr/>
        </p:nvPicPr>
        <p:blipFill rotWithShape="1">
          <a:blip r:embed="rId3">
            <a:alphaModFix/>
          </a:blip>
          <a:srcRect b="0" l="0" r="0" t="0"/>
          <a:stretch/>
        </p:blipFill>
        <p:spPr>
          <a:xfrm>
            <a:off x="11370852" y="-1"/>
            <a:ext cx="6917149" cy="10375674"/>
          </a:xfrm>
          <a:prstGeom prst="rect">
            <a:avLst/>
          </a:prstGeom>
          <a:noFill/>
          <a:ln>
            <a:noFill/>
          </a:ln>
        </p:spPr>
      </p:pic>
      <p:sp>
        <p:nvSpPr>
          <p:cNvPr id="141" name="Google Shape;141;gea1f10b972_0_9"/>
          <p:cNvSpPr txBox="1"/>
          <p:nvPr/>
        </p:nvSpPr>
        <p:spPr>
          <a:xfrm>
            <a:off x="368500" y="2118825"/>
            <a:ext cx="10164300" cy="7942500"/>
          </a:xfrm>
          <a:prstGeom prst="rect">
            <a:avLst/>
          </a:prstGeom>
          <a:noFill/>
          <a:ln>
            <a:noFill/>
          </a:ln>
        </p:spPr>
        <p:txBody>
          <a:bodyPr anchorCtr="0" anchor="t" bIns="91425" lIns="91425" spcFirstLastPara="1" rIns="91425" wrap="square" tIns="91425">
            <a:spAutoFit/>
          </a:bodyPr>
          <a:lstStyle/>
          <a:p>
            <a:pPr indent="-457200" lvl="0" marL="457200" marR="0" rtl="0" algn="just">
              <a:lnSpc>
                <a:spcPct val="100000"/>
              </a:lnSpc>
              <a:spcBef>
                <a:spcPts val="0"/>
              </a:spcBef>
              <a:spcAft>
                <a:spcPts val="0"/>
              </a:spcAft>
              <a:buClr>
                <a:srgbClr val="000000"/>
              </a:buClr>
              <a:buSzPts val="3600"/>
              <a:buFont typeface="Times New Roman"/>
              <a:buAutoNum type="arabicPeriod"/>
            </a:pPr>
            <a:r>
              <a:rPr b="0" i="0" lang="en-US" sz="3600" u="none" cap="none" strike="noStrike">
                <a:solidFill>
                  <a:srgbClr val="000000"/>
                </a:solidFill>
                <a:latin typeface="Times New Roman"/>
                <a:ea typeface="Times New Roman"/>
                <a:cs typeface="Times New Roman"/>
                <a:sym typeface="Times New Roman"/>
              </a:rPr>
              <a:t>Smart Lights that greet you as you enter the room.</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600"/>
              <a:buFont typeface="Times New Roman"/>
              <a:buAutoNum type="arabicPeriod"/>
            </a:pPr>
            <a:r>
              <a:rPr b="0" i="0" lang="en-US" sz="3600" u="none" cap="none" strike="noStrike">
                <a:solidFill>
                  <a:srgbClr val="000000"/>
                </a:solidFill>
                <a:latin typeface="Times New Roman"/>
                <a:ea typeface="Times New Roman"/>
                <a:cs typeface="Times New Roman"/>
                <a:sym typeface="Times New Roman"/>
              </a:rPr>
              <a:t>Automatic Temperature Controlled Fan system that ensure optimum temperature at all times with minimum user intervention.</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600"/>
              <a:buFont typeface="Times New Roman"/>
              <a:buAutoNum type="arabicPeriod"/>
            </a:pPr>
            <a:r>
              <a:rPr b="0" i="0" lang="en-US" sz="3600" u="none" cap="none" strike="noStrike">
                <a:solidFill>
                  <a:srgbClr val="000000"/>
                </a:solidFill>
                <a:latin typeface="Times New Roman"/>
                <a:ea typeface="Times New Roman"/>
                <a:cs typeface="Times New Roman"/>
                <a:sym typeface="Times New Roman"/>
              </a:rPr>
              <a:t>Provision to switch between user and manual modes.</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600"/>
              <a:buFont typeface="Times New Roman"/>
              <a:buAutoNum type="arabicPeriod"/>
            </a:pPr>
            <a:r>
              <a:rPr b="0" i="0" lang="en-US" sz="3600" u="none" cap="none" strike="noStrike">
                <a:solidFill>
                  <a:srgbClr val="000000"/>
                </a:solidFill>
                <a:latin typeface="Times New Roman"/>
                <a:ea typeface="Times New Roman"/>
                <a:cs typeface="Times New Roman"/>
                <a:sym typeface="Times New Roman"/>
              </a:rPr>
              <a:t>Vary light intensities based on your needs. Inform the system your requirements and the system takes care of the lighting system.</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600"/>
              <a:buFont typeface="Times New Roman"/>
              <a:buAutoNum type="arabicPeriod"/>
            </a:pPr>
            <a:r>
              <a:rPr b="0" i="0" lang="en-US" sz="3600" u="none" cap="none" strike="noStrike">
                <a:solidFill>
                  <a:srgbClr val="000000"/>
                </a:solidFill>
                <a:latin typeface="Times New Roman"/>
                <a:ea typeface="Times New Roman"/>
                <a:cs typeface="Times New Roman"/>
                <a:sym typeface="Times New Roman"/>
              </a:rPr>
              <a:t>An app interface that is wifi enabled for you to handle controls through your mobile device.</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just">
              <a:lnSpc>
                <a:spcPct val="100000"/>
              </a:lnSpc>
              <a:spcBef>
                <a:spcPts val="0"/>
              </a:spcBef>
              <a:spcAft>
                <a:spcPts val="0"/>
              </a:spcAft>
              <a:buClr>
                <a:srgbClr val="000000"/>
              </a:buClr>
              <a:buSzPts val="3600"/>
              <a:buFont typeface="Times New Roman"/>
              <a:buAutoNum type="arabicPeriod"/>
            </a:pPr>
            <a:r>
              <a:rPr b="0" i="0" lang="en-US" sz="3600" u="none" cap="none" strike="noStrike">
                <a:solidFill>
                  <a:srgbClr val="000000"/>
                </a:solidFill>
                <a:latin typeface="Times New Roman"/>
                <a:ea typeface="Times New Roman"/>
                <a:cs typeface="Times New Roman"/>
                <a:sym typeface="Times New Roman"/>
              </a:rPr>
              <a:t>How long have you been using lights? Get analytics via lucid visualisations that help you handle your usage</a:t>
            </a:r>
            <a:r>
              <a:rPr b="0" i="0" lang="en-US" sz="3000" u="none" cap="none" strike="noStrike">
                <a:solidFill>
                  <a:srgbClr val="000000"/>
                </a:solidFill>
                <a:latin typeface="Times New Roman"/>
                <a:ea typeface="Times New Roman"/>
                <a:cs typeface="Times New Roman"/>
                <a:sym typeface="Times New Roman"/>
              </a:rPr>
              <a:t>.</a:t>
            </a:r>
            <a:endParaRPr b="0" i="0" sz="3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2"/>
          <p:cNvSpPr txBox="1"/>
          <p:nvPr>
            <p:ph type="title"/>
          </p:nvPr>
        </p:nvSpPr>
        <p:spPr>
          <a:xfrm>
            <a:off x="3146129" y="3168933"/>
            <a:ext cx="11995785" cy="2521585"/>
          </a:xfrm>
          <a:prstGeom prst="rect">
            <a:avLst/>
          </a:prstGeom>
          <a:noFill/>
          <a:ln>
            <a:noFill/>
          </a:ln>
        </p:spPr>
        <p:txBody>
          <a:bodyPr anchorCtr="0" anchor="t" bIns="0" lIns="0" spcFirstLastPara="1" rIns="0" wrap="square" tIns="15875">
            <a:spAutoFit/>
          </a:bodyPr>
          <a:lstStyle/>
          <a:p>
            <a:pPr indent="0" lvl="0" marL="0" rtl="0" algn="ctr">
              <a:lnSpc>
                <a:spcPct val="100000"/>
              </a:lnSpc>
              <a:spcBef>
                <a:spcPts val="0"/>
              </a:spcBef>
              <a:spcAft>
                <a:spcPts val="0"/>
              </a:spcAft>
              <a:buSzPts val="1400"/>
              <a:buNone/>
            </a:pPr>
            <a:r>
              <a:rPr lang="en-US" sz="9000"/>
              <a:t>THE APP INTERFACE</a:t>
            </a:r>
            <a:endParaRPr sz="9000"/>
          </a:p>
          <a:p>
            <a:pPr indent="0" lvl="0" marL="0" rtl="0" algn="ctr">
              <a:lnSpc>
                <a:spcPct val="100000"/>
              </a:lnSpc>
              <a:spcBef>
                <a:spcPts val="0"/>
              </a:spcBef>
              <a:spcAft>
                <a:spcPts val="0"/>
              </a:spcAft>
              <a:buSzPts val="1400"/>
              <a:buNone/>
            </a:pPr>
            <a:r>
              <a:rPr i="1" lang="en-US" sz="7350">
                <a:latin typeface="Arial"/>
                <a:ea typeface="Arial"/>
                <a:cs typeface="Arial"/>
                <a:sym typeface="Arial"/>
              </a:rPr>
              <a:t>with ThingSpeak Analytics</a:t>
            </a:r>
            <a:endParaRPr sz="735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0" name="Shape 150"/>
        <p:cNvGrpSpPr/>
        <p:nvPr/>
      </p:nvGrpSpPr>
      <p:grpSpPr>
        <a:xfrm>
          <a:off x="0" y="0"/>
          <a:ext cx="0" cy="0"/>
          <a:chOff x="0" y="0"/>
          <a:chExt cx="0" cy="0"/>
        </a:xfrm>
      </p:grpSpPr>
      <p:pic>
        <p:nvPicPr>
          <p:cNvPr id="151" name="Google Shape;151;p13"/>
          <p:cNvPicPr preferRelativeResize="0"/>
          <p:nvPr/>
        </p:nvPicPr>
        <p:blipFill rotWithShape="1">
          <a:blip r:embed="rId3">
            <a:alphaModFix/>
          </a:blip>
          <a:srcRect b="0" l="0" r="0" t="0"/>
          <a:stretch/>
        </p:blipFill>
        <p:spPr>
          <a:xfrm>
            <a:off x="1378900" y="152400"/>
            <a:ext cx="5174426" cy="9982198"/>
          </a:xfrm>
          <a:prstGeom prst="rect">
            <a:avLst/>
          </a:prstGeom>
          <a:noFill/>
          <a:ln>
            <a:noFill/>
          </a:ln>
        </p:spPr>
      </p:pic>
      <p:sp>
        <p:nvSpPr>
          <p:cNvPr id="152" name="Google Shape;152;p13"/>
          <p:cNvSpPr txBox="1"/>
          <p:nvPr/>
        </p:nvSpPr>
        <p:spPr>
          <a:xfrm>
            <a:off x="6790750" y="2350175"/>
            <a:ext cx="11394900" cy="35094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This is the Home Page of the app.</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Shows the devices connected and navigation to their operating modes can be done through buttons “Select Operation Mode”</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“User Stats” is a button to navigate to usage graph window</a:t>
            </a:r>
            <a:endParaRPr b="0" i="0" sz="36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6" name="Shape 156"/>
        <p:cNvGrpSpPr/>
        <p:nvPr/>
      </p:nvGrpSpPr>
      <p:grpSpPr>
        <a:xfrm>
          <a:off x="0" y="0"/>
          <a:ext cx="0" cy="0"/>
          <a:chOff x="0" y="0"/>
          <a:chExt cx="0" cy="0"/>
        </a:xfrm>
      </p:grpSpPr>
      <p:sp>
        <p:nvSpPr>
          <p:cNvPr id="157" name="Google Shape;157;gec3f66cf4e_0_3"/>
          <p:cNvSpPr txBox="1"/>
          <p:nvPr/>
        </p:nvSpPr>
        <p:spPr>
          <a:xfrm>
            <a:off x="6790750" y="2350175"/>
            <a:ext cx="11394900" cy="29553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This is the User Statistics page.</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First graph shows the temperature recorded and different intervals of time.</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Second graph shows the ldr values and different time-stamps</a:t>
            </a:r>
            <a:endParaRPr b="0" i="0" sz="3600" u="none" cap="none" strike="noStrike">
              <a:solidFill>
                <a:srgbClr val="000000"/>
              </a:solidFill>
              <a:latin typeface="Times New Roman"/>
              <a:ea typeface="Times New Roman"/>
              <a:cs typeface="Times New Roman"/>
              <a:sym typeface="Times New Roman"/>
            </a:endParaRPr>
          </a:p>
        </p:txBody>
      </p:sp>
      <p:pic>
        <p:nvPicPr>
          <p:cNvPr id="158" name="Google Shape;158;gec3f66cf4e_0_3"/>
          <p:cNvPicPr preferRelativeResize="0"/>
          <p:nvPr/>
        </p:nvPicPr>
        <p:blipFill rotWithShape="1">
          <a:blip r:embed="rId3">
            <a:alphaModFix/>
          </a:blip>
          <a:srcRect b="0" l="0" r="0" t="0"/>
          <a:stretch/>
        </p:blipFill>
        <p:spPr>
          <a:xfrm>
            <a:off x="745875" y="152400"/>
            <a:ext cx="4810759" cy="99822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2" name="Shape 162"/>
        <p:cNvGrpSpPr/>
        <p:nvPr/>
      </p:nvGrpSpPr>
      <p:grpSpPr>
        <a:xfrm>
          <a:off x="0" y="0"/>
          <a:ext cx="0" cy="0"/>
          <a:chOff x="0" y="0"/>
          <a:chExt cx="0" cy="0"/>
        </a:xfrm>
      </p:grpSpPr>
      <p:sp>
        <p:nvSpPr>
          <p:cNvPr id="163" name="Google Shape;163;gec3f66cf4e_0_9"/>
          <p:cNvSpPr txBox="1"/>
          <p:nvPr/>
        </p:nvSpPr>
        <p:spPr>
          <a:xfrm>
            <a:off x="6790750" y="2350175"/>
            <a:ext cx="11394900" cy="29553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This is the window that enables the user to select the operation mode for the devices. </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This control is provided separately for both fans and lights</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Based on the user selection the device operates in corresponding mode.</a:t>
            </a:r>
            <a:endParaRPr b="0" i="0" sz="3600" u="none" cap="none" strike="noStrike">
              <a:solidFill>
                <a:srgbClr val="000000"/>
              </a:solidFill>
              <a:latin typeface="Times New Roman"/>
              <a:ea typeface="Times New Roman"/>
              <a:cs typeface="Times New Roman"/>
              <a:sym typeface="Times New Roman"/>
            </a:endParaRPr>
          </a:p>
        </p:txBody>
      </p:sp>
      <p:pic>
        <p:nvPicPr>
          <p:cNvPr id="164" name="Google Shape;164;gec3f66cf4e_0_9"/>
          <p:cNvPicPr preferRelativeResize="0"/>
          <p:nvPr/>
        </p:nvPicPr>
        <p:blipFill rotWithShape="1">
          <a:blip r:embed="rId3">
            <a:alphaModFix/>
          </a:blip>
          <a:srcRect b="0" l="0" r="0" t="0"/>
          <a:stretch/>
        </p:blipFill>
        <p:spPr>
          <a:xfrm>
            <a:off x="449150" y="304800"/>
            <a:ext cx="4776640" cy="99822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 name="Shape 168"/>
        <p:cNvGrpSpPr/>
        <p:nvPr/>
      </p:nvGrpSpPr>
      <p:grpSpPr>
        <a:xfrm>
          <a:off x="0" y="0"/>
          <a:ext cx="0" cy="0"/>
          <a:chOff x="0" y="0"/>
          <a:chExt cx="0" cy="0"/>
        </a:xfrm>
      </p:grpSpPr>
      <p:sp>
        <p:nvSpPr>
          <p:cNvPr id="169" name="Google Shape;169;gec3f66cf4e_0_15"/>
          <p:cNvSpPr txBox="1"/>
          <p:nvPr/>
        </p:nvSpPr>
        <p:spPr>
          <a:xfrm>
            <a:off x="6790750" y="2350175"/>
            <a:ext cx="11394900" cy="29553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When the user selects manual as the operation mode, control is navigated to this window.</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Here the user can select which light the user wants to use.</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This provides more flexibility along with the fully automatic mode.</a:t>
            </a:r>
            <a:endParaRPr b="0" i="0" sz="3600" u="none" cap="none" strike="noStrike">
              <a:solidFill>
                <a:srgbClr val="000000"/>
              </a:solidFill>
              <a:latin typeface="Times New Roman"/>
              <a:ea typeface="Times New Roman"/>
              <a:cs typeface="Times New Roman"/>
              <a:sym typeface="Times New Roman"/>
            </a:endParaRPr>
          </a:p>
        </p:txBody>
      </p:sp>
      <p:pic>
        <p:nvPicPr>
          <p:cNvPr id="170" name="Google Shape;170;gec3f66cf4e_0_15"/>
          <p:cNvPicPr preferRelativeResize="0"/>
          <p:nvPr/>
        </p:nvPicPr>
        <p:blipFill rotWithShape="1">
          <a:blip r:embed="rId3">
            <a:alphaModFix/>
          </a:blip>
          <a:srcRect b="0" l="0" r="0" t="0"/>
          <a:stretch/>
        </p:blipFill>
        <p:spPr>
          <a:xfrm>
            <a:off x="152400" y="152400"/>
            <a:ext cx="4796137" cy="99822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4" name="Shape 174"/>
        <p:cNvGrpSpPr/>
        <p:nvPr/>
      </p:nvGrpSpPr>
      <p:grpSpPr>
        <a:xfrm>
          <a:off x="0" y="0"/>
          <a:ext cx="0" cy="0"/>
          <a:chOff x="0" y="0"/>
          <a:chExt cx="0" cy="0"/>
        </a:xfrm>
      </p:grpSpPr>
      <p:sp>
        <p:nvSpPr>
          <p:cNvPr id="175" name="Google Shape;175;gec3f66cf4e_0_21"/>
          <p:cNvSpPr txBox="1"/>
          <p:nvPr/>
        </p:nvSpPr>
        <p:spPr>
          <a:xfrm>
            <a:off x="6790750" y="2350175"/>
            <a:ext cx="11394900" cy="29553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This page gives user to control the fan speeds when manual mode is selected.</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Two speeds are provided.</a:t>
            </a:r>
            <a:endParaRPr b="0" i="0" sz="3600" u="none" cap="none" strike="noStrike">
              <a:solidFill>
                <a:srgbClr val="000000"/>
              </a:solidFill>
              <a:latin typeface="Times New Roman"/>
              <a:ea typeface="Times New Roman"/>
              <a:cs typeface="Times New Roman"/>
              <a:sym typeface="Times New Roman"/>
            </a:endParaRPr>
          </a:p>
          <a:p>
            <a:pPr indent="-457200" lvl="0" marL="457200" marR="0" rtl="0" algn="l">
              <a:lnSpc>
                <a:spcPct val="100000"/>
              </a:lnSpc>
              <a:spcBef>
                <a:spcPts val="0"/>
              </a:spcBef>
              <a:spcAft>
                <a:spcPts val="0"/>
              </a:spcAft>
              <a:buClr>
                <a:srgbClr val="000000"/>
              </a:buClr>
              <a:buSzPts val="3600"/>
              <a:buFont typeface="Times New Roman"/>
              <a:buChar char="●"/>
            </a:pPr>
            <a:r>
              <a:rPr b="0" i="0" lang="en-US" sz="3600" u="none" cap="none" strike="noStrike">
                <a:solidFill>
                  <a:srgbClr val="000000"/>
                </a:solidFill>
                <a:latin typeface="Times New Roman"/>
                <a:ea typeface="Times New Roman"/>
                <a:cs typeface="Times New Roman"/>
                <a:sym typeface="Times New Roman"/>
              </a:rPr>
              <a:t>In automatic mode the speeds are automatically decided based on temperature.</a:t>
            </a:r>
            <a:endParaRPr b="0" i="0" sz="3600" u="none" cap="none" strike="noStrike">
              <a:solidFill>
                <a:srgbClr val="000000"/>
              </a:solidFill>
              <a:latin typeface="Times New Roman"/>
              <a:ea typeface="Times New Roman"/>
              <a:cs typeface="Times New Roman"/>
              <a:sym typeface="Times New Roman"/>
            </a:endParaRPr>
          </a:p>
        </p:txBody>
      </p:sp>
      <p:pic>
        <p:nvPicPr>
          <p:cNvPr id="176" name="Google Shape;176;gec3f66cf4e_0_21"/>
          <p:cNvPicPr preferRelativeResize="0"/>
          <p:nvPr/>
        </p:nvPicPr>
        <p:blipFill rotWithShape="1">
          <a:blip r:embed="rId3">
            <a:alphaModFix/>
          </a:blip>
          <a:srcRect b="0" l="0" r="0" t="0"/>
          <a:stretch/>
        </p:blipFill>
        <p:spPr>
          <a:xfrm>
            <a:off x="152400" y="152400"/>
            <a:ext cx="4786388" cy="99822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 name="Shape 55"/>
        <p:cNvGrpSpPr/>
        <p:nvPr/>
      </p:nvGrpSpPr>
      <p:grpSpPr>
        <a:xfrm>
          <a:off x="0" y="0"/>
          <a:ext cx="0" cy="0"/>
          <a:chOff x="0" y="0"/>
          <a:chExt cx="0" cy="0"/>
        </a:xfrm>
      </p:grpSpPr>
      <p:sp>
        <p:nvSpPr>
          <p:cNvPr id="56" name="Google Shape;56;p2"/>
          <p:cNvSpPr txBox="1"/>
          <p:nvPr>
            <p:ph type="title"/>
          </p:nvPr>
        </p:nvSpPr>
        <p:spPr>
          <a:xfrm>
            <a:off x="1016000" y="823594"/>
            <a:ext cx="15932785" cy="2236510"/>
          </a:xfrm>
          <a:prstGeom prst="rect">
            <a:avLst/>
          </a:prstGeom>
          <a:noFill/>
          <a:ln>
            <a:noFill/>
          </a:ln>
        </p:spPr>
        <p:txBody>
          <a:bodyPr anchorCtr="0" anchor="t" bIns="0" lIns="0" spcFirstLastPara="1" rIns="0" wrap="square" tIns="43175">
            <a:spAutoFit/>
          </a:bodyPr>
          <a:lstStyle/>
          <a:p>
            <a:pPr indent="0" lvl="0" marL="12700" marR="5080" rtl="0" algn="just">
              <a:lnSpc>
                <a:spcPct val="118750"/>
              </a:lnSpc>
              <a:spcBef>
                <a:spcPts val="0"/>
              </a:spcBef>
              <a:spcAft>
                <a:spcPts val="0"/>
              </a:spcAft>
              <a:buSzPts val="1400"/>
              <a:buNone/>
            </a:pPr>
            <a:r>
              <a:rPr b="0" lang="en-US" sz="4800">
                <a:solidFill>
                  <a:srgbClr val="000000"/>
                </a:solidFill>
                <a:latin typeface="Times New Roman"/>
                <a:ea typeface="Times New Roman"/>
                <a:cs typeface="Times New Roman"/>
                <a:sym typeface="Times New Roman"/>
              </a:rPr>
              <a:t>This project aims to provide the user with smart room facilities  with a smart light and fan system along with control options and  analytics via an app interface.</a:t>
            </a:r>
            <a:endParaRPr sz="4800">
              <a:latin typeface="Times New Roman"/>
              <a:ea typeface="Times New Roman"/>
              <a:cs typeface="Times New Roman"/>
              <a:sym typeface="Times New Roman"/>
            </a:endParaRPr>
          </a:p>
        </p:txBody>
      </p:sp>
      <p:sp>
        <p:nvSpPr>
          <p:cNvPr id="57" name="Google Shape;57;p2"/>
          <p:cNvSpPr txBox="1"/>
          <p:nvPr/>
        </p:nvSpPr>
        <p:spPr>
          <a:xfrm>
            <a:off x="0" y="3719200"/>
            <a:ext cx="18503100" cy="1659900"/>
          </a:xfrm>
          <a:prstGeom prst="rect">
            <a:avLst/>
          </a:prstGeom>
          <a:noFill/>
          <a:ln>
            <a:noFill/>
          </a:ln>
        </p:spPr>
        <p:txBody>
          <a:bodyPr anchorCtr="0" anchor="t" bIns="0" lIns="0" spcFirstLastPara="1" rIns="0" wrap="square" tIns="43175">
            <a:spAutoFit/>
          </a:bodyPr>
          <a:lstStyle/>
          <a:p>
            <a:pPr indent="0" lvl="0" marL="12700" marR="5080" rtl="0" algn="ctr">
              <a:lnSpc>
                <a:spcPct val="118750"/>
              </a:lnSpc>
              <a:spcBef>
                <a:spcPts val="0"/>
              </a:spcBef>
              <a:spcAft>
                <a:spcPts val="0"/>
              </a:spcAft>
              <a:buClr>
                <a:srgbClr val="000000"/>
              </a:buClr>
              <a:buSzPts val="4800"/>
              <a:buFont typeface="Arial"/>
              <a:buNone/>
            </a:pPr>
            <a:r>
              <a:rPr b="0" i="0" lang="en-US" sz="4800" u="none" cap="none" strike="noStrike">
                <a:solidFill>
                  <a:schemeClr val="dk1"/>
                </a:solidFill>
                <a:latin typeface="Times New Roman"/>
                <a:ea typeface="Times New Roman"/>
                <a:cs typeface="Times New Roman"/>
                <a:sym typeface="Times New Roman"/>
              </a:rPr>
              <a:t>This	project	has been	created	 under the	</a:t>
            </a:r>
            <a:endParaRPr b="0" i="0" sz="4800" u="none" cap="none" strike="noStrike">
              <a:solidFill>
                <a:schemeClr val="dk1"/>
              </a:solidFill>
              <a:latin typeface="Times New Roman"/>
              <a:ea typeface="Times New Roman"/>
              <a:cs typeface="Times New Roman"/>
              <a:sym typeface="Times New Roman"/>
            </a:endParaRPr>
          </a:p>
          <a:p>
            <a:pPr indent="0" lvl="0" marL="12700" marR="5080" rtl="0" algn="ctr">
              <a:lnSpc>
                <a:spcPct val="118750"/>
              </a:lnSpc>
              <a:spcBef>
                <a:spcPts val="0"/>
              </a:spcBef>
              <a:spcAft>
                <a:spcPts val="0"/>
              </a:spcAft>
              <a:buClr>
                <a:srgbClr val="000000"/>
              </a:buClr>
              <a:buSzPts val="4800"/>
              <a:buFont typeface="Arial"/>
              <a:buNone/>
            </a:pPr>
            <a:r>
              <a:rPr b="0" i="0" lang="en-US" sz="4800" u="none" cap="none" strike="noStrike">
                <a:solidFill>
                  <a:schemeClr val="dk1"/>
                </a:solidFill>
                <a:latin typeface="Times New Roman"/>
                <a:ea typeface="Times New Roman"/>
                <a:cs typeface="Times New Roman"/>
                <a:sym typeface="Times New Roman"/>
              </a:rPr>
              <a:t>guidance	 of	Dr.  Badarinath KB	by	:</a:t>
            </a:r>
            <a:endParaRPr b="0" i="0" sz="1400" u="none" cap="none" strike="noStrike">
              <a:solidFill>
                <a:srgbClr val="000000"/>
              </a:solidFill>
              <a:latin typeface="Arial"/>
              <a:ea typeface="Arial"/>
              <a:cs typeface="Arial"/>
              <a:sym typeface="Arial"/>
            </a:endParaRPr>
          </a:p>
        </p:txBody>
      </p:sp>
      <p:sp>
        <p:nvSpPr>
          <p:cNvPr id="58" name="Google Shape;58;p2"/>
          <p:cNvSpPr txBox="1"/>
          <p:nvPr/>
        </p:nvSpPr>
        <p:spPr>
          <a:xfrm>
            <a:off x="3419792" y="5883824"/>
            <a:ext cx="11125200" cy="27090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3400"/>
              <a:buFont typeface="Arial"/>
              <a:buChar char="•"/>
            </a:pPr>
            <a:r>
              <a:rPr b="1" i="0" lang="en-US" sz="3400" u="none" cap="none" strike="noStrike">
                <a:solidFill>
                  <a:schemeClr val="dk1"/>
                </a:solidFill>
                <a:latin typeface="Times New Roman"/>
                <a:ea typeface="Times New Roman"/>
                <a:cs typeface="Times New Roman"/>
                <a:sym typeface="Times New Roman"/>
              </a:rPr>
              <a:t>MYTHRI NAIK                                             1RV19CS094</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400"/>
              <a:buFont typeface="Arial"/>
              <a:buChar char="•"/>
            </a:pPr>
            <a:r>
              <a:rPr b="1" i="0" lang="en-US" sz="3400" u="none" cap="none" strike="noStrike">
                <a:solidFill>
                  <a:schemeClr val="dk1"/>
                </a:solidFill>
                <a:latin typeface="Times New Roman"/>
                <a:ea typeface="Times New Roman"/>
                <a:cs typeface="Times New Roman"/>
                <a:sym typeface="Times New Roman"/>
              </a:rPr>
              <a:t>NAVNITH BHARADWAJ                            1RV19CS098</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400"/>
              <a:buFont typeface="Arial"/>
              <a:buChar char="•"/>
            </a:pPr>
            <a:r>
              <a:rPr b="1" i="0" lang="en-US" sz="3400" u="none" cap="none" strike="noStrike">
                <a:solidFill>
                  <a:schemeClr val="dk1"/>
                </a:solidFill>
                <a:latin typeface="Times New Roman"/>
                <a:ea typeface="Times New Roman"/>
                <a:cs typeface="Times New Roman"/>
                <a:sym typeface="Times New Roman"/>
              </a:rPr>
              <a:t>NIDHI GK                                                      1RV19CS100</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400"/>
              <a:buFont typeface="Arial"/>
              <a:buChar char="•"/>
            </a:pPr>
            <a:r>
              <a:rPr b="1" i="0" lang="en-US" sz="3400" u="none" cap="none" strike="noStrike">
                <a:solidFill>
                  <a:schemeClr val="dk1"/>
                </a:solidFill>
                <a:latin typeface="Times New Roman"/>
                <a:ea typeface="Times New Roman"/>
                <a:cs typeface="Times New Roman"/>
                <a:sym typeface="Times New Roman"/>
              </a:rPr>
              <a:t>NIKHIL VISHWANATH HEGDE               1RV19CS101</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3400"/>
              <a:buFont typeface="Arial"/>
              <a:buChar char="•"/>
            </a:pPr>
            <a:r>
              <a:rPr b="1" i="0" lang="en-US" sz="3400" u="none" cap="none" strike="noStrike">
                <a:solidFill>
                  <a:schemeClr val="dk1"/>
                </a:solidFill>
                <a:latin typeface="Times New Roman"/>
                <a:ea typeface="Times New Roman"/>
                <a:cs typeface="Times New Roman"/>
                <a:sym typeface="Times New Roman"/>
              </a:rPr>
              <a:t>PURNODEEP RAJANKAR                         1RV19CS122</a:t>
            </a:r>
            <a:endParaRPr b="1" i="0" sz="3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4"/>
          <p:cNvSpPr txBox="1"/>
          <p:nvPr>
            <p:ph type="title"/>
          </p:nvPr>
        </p:nvSpPr>
        <p:spPr>
          <a:xfrm>
            <a:off x="2179774" y="4151938"/>
            <a:ext cx="13928451" cy="1351279"/>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t>DEMONSTRATION VIDEO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5" name="Shape 185"/>
        <p:cNvGrpSpPr/>
        <p:nvPr/>
      </p:nvGrpSpPr>
      <p:grpSpPr>
        <a:xfrm>
          <a:off x="0" y="0"/>
          <a:ext cx="0" cy="0"/>
          <a:chOff x="0" y="0"/>
          <a:chExt cx="0" cy="0"/>
        </a:xfrm>
      </p:grpSpPr>
      <p:pic>
        <p:nvPicPr>
          <p:cNvPr id="186" name="Google Shape;186;p15" title="PXL_20210829_154339462.mp4">
            <a:hlinkClick r:id="rId3"/>
          </p:cNvPr>
          <p:cNvPicPr preferRelativeResize="0"/>
          <p:nvPr/>
        </p:nvPicPr>
        <p:blipFill rotWithShape="1">
          <a:blip r:embed="rId4">
            <a:alphaModFix/>
          </a:blip>
          <a:srcRect b="0" l="0" r="0" t="0"/>
          <a:stretch/>
        </p:blipFill>
        <p:spPr>
          <a:xfrm>
            <a:off x="2855800" y="528000"/>
            <a:ext cx="12805000" cy="886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0" name="Shape 190"/>
        <p:cNvGrpSpPr/>
        <p:nvPr/>
      </p:nvGrpSpPr>
      <p:grpSpPr>
        <a:xfrm>
          <a:off x="0" y="0"/>
          <a:ext cx="0" cy="0"/>
          <a:chOff x="0" y="0"/>
          <a:chExt cx="0" cy="0"/>
        </a:xfrm>
      </p:grpSpPr>
      <p:sp>
        <p:nvSpPr>
          <p:cNvPr id="191" name="Google Shape;191;p16"/>
          <p:cNvSpPr txBox="1"/>
          <p:nvPr>
            <p:ph type="title"/>
          </p:nvPr>
        </p:nvSpPr>
        <p:spPr>
          <a:xfrm>
            <a:off x="1253976" y="1006475"/>
            <a:ext cx="6975624" cy="1166986"/>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7500">
                <a:solidFill>
                  <a:srgbClr val="000000"/>
                </a:solidFill>
                <a:latin typeface="Times New Roman"/>
                <a:ea typeface="Times New Roman"/>
                <a:cs typeface="Times New Roman"/>
                <a:sym typeface="Times New Roman"/>
              </a:rPr>
              <a:t>REFERENCES</a:t>
            </a:r>
            <a:endParaRPr sz="7500">
              <a:latin typeface="Times New Roman"/>
              <a:ea typeface="Times New Roman"/>
              <a:cs typeface="Times New Roman"/>
              <a:sym typeface="Times New Roman"/>
            </a:endParaRPr>
          </a:p>
        </p:txBody>
      </p:sp>
      <p:sp>
        <p:nvSpPr>
          <p:cNvPr id="192" name="Google Shape;192;p16"/>
          <p:cNvSpPr txBox="1"/>
          <p:nvPr/>
        </p:nvSpPr>
        <p:spPr>
          <a:xfrm>
            <a:off x="9296400" y="925819"/>
            <a:ext cx="8274740" cy="8893076"/>
          </a:xfrm>
          <a:prstGeom prst="rect">
            <a:avLst/>
          </a:prstGeom>
          <a:noFill/>
          <a:ln>
            <a:noFill/>
          </a:ln>
        </p:spPr>
        <p:txBody>
          <a:bodyPr anchorCtr="0" anchor="t" bIns="0" lIns="0" spcFirstLastPara="1" rIns="0" wrap="square" tIns="12700">
            <a:spAutoFit/>
          </a:bodyPr>
          <a:lstStyle/>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Speed-Control Techniques in AC-DC Operated BLDC Applications, Texas Instruments.</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sng" cap="none" strike="noStrike">
                <a:solidFill>
                  <a:schemeClr val="dk1"/>
                </a:solidFill>
                <a:latin typeface="Times New Roman"/>
                <a:ea typeface="Times New Roman"/>
                <a:cs typeface="Times New Roman"/>
                <a:sym typeface="Times New Roman"/>
                <a:hlinkClick r:id="rId3">
                  <a:extLst>
                    <a:ext uri="{A12FA001-AC4F-418D-AE19-62706E023703}">
                      <ahyp:hlinkClr val="tx"/>
                    </a:ext>
                  </a:extLst>
                </a:hlinkClick>
              </a:rPr>
              <a:t>https://www.espressif.com/sites/default/files/documentation/esp32_datasheet_en.pdf</a:t>
            </a:r>
            <a:endParaRPr b="0" i="0" sz="3600" u="none" cap="none" strike="noStrike">
              <a:solidFill>
                <a:schemeClr val="dk1"/>
              </a:solidFill>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sng" cap="none" strike="noStrike">
                <a:solidFill>
                  <a:schemeClr val="dk1"/>
                </a:solidFill>
                <a:latin typeface="Times New Roman"/>
                <a:ea typeface="Times New Roman"/>
                <a:cs typeface="Times New Roman"/>
                <a:sym typeface="Times New Roman"/>
                <a:hlinkClick r:id="rId4">
                  <a:extLst>
                    <a:ext uri="{A12FA001-AC4F-418D-AE19-62706E023703}">
                      <ahyp:hlinkClr val="tx"/>
                    </a:ext>
                  </a:extLst>
                </a:hlinkClick>
              </a:rPr>
              <a:t>https://components101.com/sites/default/files/component_datasheet/DHT11-Temperature-Sensor.pdf</a:t>
            </a:r>
            <a:endParaRPr b="0" i="0" sz="3600" u="none" cap="none" strike="noStrike">
              <a:solidFill>
                <a:schemeClr val="dk1"/>
              </a:solidFill>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sng" cap="none" strike="noStrike">
                <a:solidFill>
                  <a:schemeClr val="dk1"/>
                </a:solidFill>
                <a:latin typeface="Times New Roman"/>
                <a:ea typeface="Times New Roman"/>
                <a:cs typeface="Times New Roman"/>
                <a:sym typeface="Times New Roman"/>
                <a:hlinkClick r:id="rId5">
                  <a:extLst>
                    <a:ext uri="{A12FA001-AC4F-418D-AE19-62706E023703}">
                      <ahyp:hlinkClr val="tx"/>
                    </a:ext>
                  </a:extLst>
                </a:hlinkClick>
              </a:rPr>
              <a:t>https://arduino-esp8266.readthedocs.io/en/latest/filesystem.html</a:t>
            </a:r>
            <a:endParaRPr b="0" i="0" sz="3600" u="none" cap="none" strike="noStrike">
              <a:solidFill>
                <a:schemeClr val="dk1"/>
              </a:solidFill>
              <a:latin typeface="Times New Roman"/>
              <a:ea typeface="Times New Roman"/>
              <a:cs typeface="Times New Roman"/>
              <a:sym typeface="Times New Roman"/>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https://docs.espressif.com/projects/esp-idf/en/latest/esp32/api-reference/protocols/esp_http_client.html</a:t>
            </a:r>
            <a:endParaRPr b="0" i="0" sz="1400" u="none" cap="none" strike="noStrike">
              <a:solidFill>
                <a:srgbClr val="000000"/>
              </a:solidFill>
              <a:latin typeface="Arial"/>
              <a:ea typeface="Arial"/>
              <a:cs typeface="Arial"/>
              <a:sym typeface="Arial"/>
            </a:endParaRPr>
          </a:p>
          <a:p>
            <a:pPr indent="0" lvl="0" marL="12700" marR="5080" rtl="0" algn="l">
              <a:lnSpc>
                <a:spcPct val="115799"/>
              </a:lnSpc>
              <a:spcBef>
                <a:spcPts val="100"/>
              </a:spcBef>
              <a:spcAft>
                <a:spcPts val="0"/>
              </a:spcAft>
              <a:buClr>
                <a:srgbClr val="000000"/>
              </a:buClr>
              <a:buSzPts val="3400"/>
              <a:buFont typeface="Arial"/>
              <a:buNone/>
            </a:pPr>
            <a:r>
              <a:t/>
            </a:r>
            <a:endParaRPr b="0" i="0" sz="3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txBox="1"/>
          <p:nvPr/>
        </p:nvSpPr>
        <p:spPr>
          <a:xfrm>
            <a:off x="3314700" y="581725"/>
            <a:ext cx="116586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n-US" sz="7200" u="none" cap="none" strike="noStrike">
                <a:solidFill>
                  <a:schemeClr val="dk1"/>
                </a:solidFill>
                <a:latin typeface="Times New Roman"/>
                <a:ea typeface="Times New Roman"/>
                <a:cs typeface="Times New Roman"/>
                <a:sym typeface="Times New Roman"/>
              </a:rPr>
              <a:t>BROCHURE</a:t>
            </a:r>
            <a:endParaRPr b="1" i="0" sz="5400" u="none" cap="none" strike="noStrike">
              <a:solidFill>
                <a:schemeClr val="dk1"/>
              </a:solidFill>
              <a:latin typeface="Times New Roman"/>
              <a:ea typeface="Times New Roman"/>
              <a:cs typeface="Times New Roman"/>
              <a:sym typeface="Times New Roman"/>
            </a:endParaRPr>
          </a:p>
        </p:txBody>
      </p:sp>
      <p:pic>
        <p:nvPicPr>
          <p:cNvPr id="64" name="Google Shape;64;p3"/>
          <p:cNvPicPr preferRelativeResize="0"/>
          <p:nvPr/>
        </p:nvPicPr>
        <p:blipFill rotWithShape="1">
          <a:blip r:embed="rId3">
            <a:alphaModFix/>
          </a:blip>
          <a:srcRect b="0" l="0" r="0" t="0"/>
          <a:stretch/>
        </p:blipFill>
        <p:spPr>
          <a:xfrm>
            <a:off x="33867" y="1943099"/>
            <a:ext cx="8957733" cy="8314267"/>
          </a:xfrm>
          <a:prstGeom prst="rect">
            <a:avLst/>
          </a:prstGeom>
          <a:noFill/>
          <a:ln>
            <a:noFill/>
          </a:ln>
        </p:spPr>
      </p:pic>
      <p:pic>
        <p:nvPicPr>
          <p:cNvPr id="65" name="Google Shape;65;p3"/>
          <p:cNvPicPr preferRelativeResize="0"/>
          <p:nvPr/>
        </p:nvPicPr>
        <p:blipFill rotWithShape="1">
          <a:blip r:embed="rId4">
            <a:alphaModFix/>
          </a:blip>
          <a:srcRect b="0" l="0" r="0" t="0"/>
          <a:stretch/>
        </p:blipFill>
        <p:spPr>
          <a:xfrm>
            <a:off x="9144000" y="1935886"/>
            <a:ext cx="9267131" cy="83722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 name="Shape 69"/>
        <p:cNvGrpSpPr/>
        <p:nvPr/>
      </p:nvGrpSpPr>
      <p:grpSpPr>
        <a:xfrm>
          <a:off x="0" y="0"/>
          <a:ext cx="0" cy="0"/>
          <a:chOff x="0" y="0"/>
          <a:chExt cx="0" cy="0"/>
        </a:xfrm>
      </p:grpSpPr>
      <p:grpSp>
        <p:nvGrpSpPr>
          <p:cNvPr id="70" name="Google Shape;70;p4"/>
          <p:cNvGrpSpPr/>
          <p:nvPr/>
        </p:nvGrpSpPr>
        <p:grpSpPr>
          <a:xfrm>
            <a:off x="0" y="1"/>
            <a:ext cx="18287999" cy="10286998"/>
            <a:chOff x="0" y="1"/>
            <a:chExt cx="18287999" cy="10286998"/>
          </a:xfrm>
        </p:grpSpPr>
        <p:sp>
          <p:nvSpPr>
            <p:cNvPr id="71" name="Google Shape;71;p4"/>
            <p:cNvSpPr/>
            <p:nvPr/>
          </p:nvSpPr>
          <p:spPr>
            <a:xfrm>
              <a:off x="0" y="1"/>
              <a:ext cx="18287999" cy="10286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2" name="Google Shape;72;p4"/>
            <p:cNvSpPr/>
            <p:nvPr/>
          </p:nvSpPr>
          <p:spPr>
            <a:xfrm>
              <a:off x="9101724" y="4551046"/>
              <a:ext cx="171450" cy="1714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 name="Google Shape;73;p4"/>
            <p:cNvSpPr/>
            <p:nvPr/>
          </p:nvSpPr>
          <p:spPr>
            <a:xfrm>
              <a:off x="9101724" y="6837045"/>
              <a:ext cx="171450" cy="17145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74" name="Google Shape;74;p4"/>
          <p:cNvSpPr txBox="1"/>
          <p:nvPr>
            <p:ph type="title"/>
          </p:nvPr>
        </p:nvSpPr>
        <p:spPr>
          <a:xfrm>
            <a:off x="8669924" y="271241"/>
            <a:ext cx="5815965" cy="8940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5700">
                <a:solidFill>
                  <a:srgbClr val="000000"/>
                </a:solidFill>
              </a:rPr>
              <a:t>INTRODUCTION</a:t>
            </a:r>
            <a:endParaRPr sz="5700"/>
          </a:p>
        </p:txBody>
      </p:sp>
      <p:sp>
        <p:nvSpPr>
          <p:cNvPr id="75" name="Google Shape;75;p4"/>
          <p:cNvSpPr txBox="1"/>
          <p:nvPr/>
        </p:nvSpPr>
        <p:spPr>
          <a:xfrm>
            <a:off x="8669925" y="1445948"/>
            <a:ext cx="9582300" cy="8242500"/>
          </a:xfrm>
          <a:prstGeom prst="rect">
            <a:avLst/>
          </a:prstGeom>
          <a:noFill/>
          <a:ln>
            <a:noFill/>
          </a:ln>
        </p:spPr>
        <p:txBody>
          <a:bodyPr anchorCtr="0" anchor="t" bIns="0" lIns="0" spcFirstLastPara="1" rIns="0" wrap="square" tIns="38100">
            <a:spAutoFit/>
          </a:bodyPr>
          <a:lstStyle/>
          <a:p>
            <a:pPr indent="0" lvl="0" marL="12700" marR="474980" rtl="0" algn="l">
              <a:lnSpc>
                <a:spcPct val="118421"/>
              </a:lnSpc>
              <a:spcBef>
                <a:spcPts val="0"/>
              </a:spcBef>
              <a:spcAft>
                <a:spcPts val="0"/>
              </a:spcAft>
              <a:buClr>
                <a:srgbClr val="000000"/>
              </a:buClr>
              <a:buSzPts val="3800"/>
              <a:buFont typeface="Arial"/>
              <a:buNone/>
            </a:pPr>
            <a:r>
              <a:rPr b="0" i="0" lang="en-US" sz="3800" u="none" cap="none" strike="noStrike">
                <a:solidFill>
                  <a:schemeClr val="dk1"/>
                </a:solidFill>
                <a:latin typeface="Times New Roman"/>
                <a:ea typeface="Times New Roman"/>
                <a:cs typeface="Times New Roman"/>
                <a:sym typeface="Times New Roman"/>
              </a:rPr>
              <a:t>In the present era of globalization, automation  has been making major strides towards making  lives more comfortable all around the globe.</a:t>
            </a:r>
            <a:endParaRPr b="0" i="0" sz="3800" u="none" cap="none" strike="noStrike">
              <a:solidFill>
                <a:schemeClr val="dk1"/>
              </a:solidFill>
              <a:latin typeface="Times New Roman"/>
              <a:ea typeface="Times New Roman"/>
              <a:cs typeface="Times New Roman"/>
              <a:sym typeface="Times New Roman"/>
            </a:endParaRPr>
          </a:p>
          <a:p>
            <a:pPr indent="0" lvl="0" marL="12700" marR="233045" rtl="0" algn="l">
              <a:lnSpc>
                <a:spcPct val="118421"/>
              </a:lnSpc>
              <a:spcBef>
                <a:spcPts val="0"/>
              </a:spcBef>
              <a:spcAft>
                <a:spcPts val="0"/>
              </a:spcAft>
              <a:buClr>
                <a:srgbClr val="000000"/>
              </a:buClr>
              <a:buSzPts val="3800"/>
              <a:buFont typeface="Arial"/>
              <a:buNone/>
            </a:pPr>
            <a:r>
              <a:rPr b="0" i="0" lang="en-US" sz="3800" u="none" cap="none" strike="noStrike">
                <a:solidFill>
                  <a:schemeClr val="dk1"/>
                </a:solidFill>
                <a:latin typeface="Times New Roman"/>
                <a:ea typeface="Times New Roman"/>
                <a:cs typeface="Times New Roman"/>
                <a:sym typeface="Times New Roman"/>
              </a:rPr>
              <a:t>We aim to provide the facility  of-</a:t>
            </a:r>
            <a:endParaRPr b="0" i="0" sz="3800" u="none" cap="none" strike="noStrike">
              <a:solidFill>
                <a:schemeClr val="dk1"/>
              </a:solidFill>
              <a:latin typeface="Times New Roman"/>
              <a:ea typeface="Times New Roman"/>
              <a:cs typeface="Times New Roman"/>
              <a:sym typeface="Times New Roman"/>
            </a:endParaRPr>
          </a:p>
          <a:p>
            <a:pPr indent="0" lvl="0" marL="832485" marR="1449705" rtl="0" algn="l">
              <a:lnSpc>
                <a:spcPct val="118421"/>
              </a:lnSpc>
              <a:spcBef>
                <a:spcPts val="0"/>
              </a:spcBef>
              <a:spcAft>
                <a:spcPts val="0"/>
              </a:spcAft>
              <a:buClr>
                <a:srgbClr val="000000"/>
              </a:buClr>
              <a:buSzPts val="3800"/>
              <a:buFont typeface="Arial"/>
              <a:buNone/>
            </a:pPr>
            <a:r>
              <a:rPr b="0" i="0" lang="en-US" sz="3800" u="none" cap="none" strike="noStrike">
                <a:solidFill>
                  <a:schemeClr val="dk1"/>
                </a:solidFill>
                <a:latin typeface="Times New Roman"/>
                <a:ea typeface="Times New Roman"/>
                <a:cs typeface="Times New Roman"/>
                <a:sym typeface="Times New Roman"/>
              </a:rPr>
              <a:t>A smart lighting system that ensures  automatic illumination with color and  brightness control options to suit any  occasion.</a:t>
            </a:r>
            <a:endParaRPr b="0" i="0" sz="3800" u="none" cap="none" strike="noStrike">
              <a:solidFill>
                <a:schemeClr val="dk1"/>
              </a:solidFill>
              <a:latin typeface="Times New Roman"/>
              <a:ea typeface="Times New Roman"/>
              <a:cs typeface="Times New Roman"/>
              <a:sym typeface="Times New Roman"/>
            </a:endParaRPr>
          </a:p>
          <a:p>
            <a:pPr indent="0" lvl="0" marL="832485" marR="5080" rtl="0" algn="l">
              <a:lnSpc>
                <a:spcPct val="118421"/>
              </a:lnSpc>
              <a:spcBef>
                <a:spcPts val="0"/>
              </a:spcBef>
              <a:spcAft>
                <a:spcPts val="0"/>
              </a:spcAft>
              <a:buClr>
                <a:srgbClr val="000000"/>
              </a:buClr>
              <a:buSzPts val="3800"/>
              <a:buFont typeface="Arial"/>
              <a:buNone/>
            </a:pPr>
            <a:r>
              <a:rPr b="0" i="0" lang="en-US" sz="3800" u="none" cap="none" strike="noStrike">
                <a:solidFill>
                  <a:schemeClr val="dk1"/>
                </a:solidFill>
                <a:latin typeface="Times New Roman"/>
                <a:ea typeface="Times New Roman"/>
                <a:cs typeface="Times New Roman"/>
                <a:sym typeface="Times New Roman"/>
              </a:rPr>
              <a:t>A smart temperature based speed control  system that automatically adjusts the speed  of the fan according to the temperature of the  room.</a:t>
            </a:r>
            <a:endParaRPr b="0" i="0" sz="3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 name="Shape 79"/>
        <p:cNvGrpSpPr/>
        <p:nvPr/>
      </p:nvGrpSpPr>
      <p:grpSpPr>
        <a:xfrm>
          <a:off x="0" y="0"/>
          <a:ext cx="0" cy="0"/>
          <a:chOff x="0" y="0"/>
          <a:chExt cx="0" cy="0"/>
        </a:xfrm>
      </p:grpSpPr>
      <p:sp>
        <p:nvSpPr>
          <p:cNvPr id="80" name="Google Shape;80;p5"/>
          <p:cNvSpPr/>
          <p:nvPr/>
        </p:nvSpPr>
        <p:spPr>
          <a:xfrm>
            <a:off x="11840840" y="1152143"/>
            <a:ext cx="6447159" cy="779754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1" name="Google Shape;81;p5"/>
          <p:cNvSpPr txBox="1"/>
          <p:nvPr>
            <p:ph type="title"/>
          </p:nvPr>
        </p:nvSpPr>
        <p:spPr>
          <a:xfrm>
            <a:off x="1524000" y="544140"/>
            <a:ext cx="6934200" cy="11684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7500">
                <a:solidFill>
                  <a:srgbClr val="000000"/>
                </a:solidFill>
                <a:latin typeface="Times New Roman"/>
                <a:ea typeface="Times New Roman"/>
                <a:cs typeface="Times New Roman"/>
                <a:sym typeface="Times New Roman"/>
              </a:rPr>
              <a:t>Why	ESP32</a:t>
            </a:r>
            <a:endParaRPr sz="7500">
              <a:latin typeface="Times New Roman"/>
              <a:ea typeface="Times New Roman"/>
              <a:cs typeface="Times New Roman"/>
              <a:sym typeface="Times New Roman"/>
            </a:endParaRPr>
          </a:p>
        </p:txBody>
      </p:sp>
      <p:sp>
        <p:nvSpPr>
          <p:cNvPr id="82" name="Google Shape;82;p5"/>
          <p:cNvSpPr txBox="1"/>
          <p:nvPr/>
        </p:nvSpPr>
        <p:spPr>
          <a:xfrm>
            <a:off x="685800" y="2019300"/>
            <a:ext cx="9677400" cy="7017306"/>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The ESP32 is a very feature centric development board </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The microprocessor used is </a:t>
            </a:r>
            <a:r>
              <a:rPr b="1" i="0" lang="en-US" sz="3600" u="none" cap="none" strike="noStrike">
                <a:solidFill>
                  <a:schemeClr val="dk1"/>
                </a:solidFill>
                <a:latin typeface="Times New Roman"/>
                <a:ea typeface="Times New Roman"/>
                <a:cs typeface="Times New Roman"/>
                <a:sym typeface="Times New Roman"/>
              </a:rPr>
              <a:t>Tensilica Xtensa 32-bit LX6</a:t>
            </a:r>
            <a:r>
              <a:rPr b="0" i="0" lang="en-US" sz="3600" u="none" cap="none" strike="noStrike">
                <a:solidFill>
                  <a:schemeClr val="dk1"/>
                </a:solidFill>
                <a:latin typeface="Times New Roman"/>
                <a:ea typeface="Times New Roman"/>
                <a:cs typeface="Times New Roman"/>
                <a:sym typeface="Times New Roman"/>
              </a:rPr>
              <a:t> with clock frequency up to 240MHz and performs up to 600 DMIPS</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Both single and dual core variants are available</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The microprocessor of ESP-32 has got a 32 bit dual core CPU</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ESP-32 is cost-effective</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ESP-32 has got 38 programmable pins</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The clock speed being 240kHz, making it faster than the alternatives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 name="Shape 86"/>
        <p:cNvGrpSpPr/>
        <p:nvPr/>
      </p:nvGrpSpPr>
      <p:grpSpPr>
        <a:xfrm>
          <a:off x="0" y="0"/>
          <a:ext cx="0" cy="0"/>
          <a:chOff x="0" y="0"/>
          <a:chExt cx="0" cy="0"/>
        </a:xfrm>
      </p:grpSpPr>
      <p:sp>
        <p:nvSpPr>
          <p:cNvPr id="87" name="Google Shape;87;p6"/>
          <p:cNvSpPr/>
          <p:nvPr/>
        </p:nvSpPr>
        <p:spPr>
          <a:xfrm>
            <a:off x="12130734" y="1033018"/>
            <a:ext cx="4857749" cy="822720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 name="Google Shape;88;p6"/>
          <p:cNvSpPr txBox="1"/>
          <p:nvPr>
            <p:ph type="title"/>
          </p:nvPr>
        </p:nvSpPr>
        <p:spPr>
          <a:xfrm>
            <a:off x="1016000" y="434975"/>
            <a:ext cx="10622100" cy="11673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7500">
                <a:solidFill>
                  <a:srgbClr val="000000"/>
                </a:solidFill>
                <a:latin typeface="Times New Roman"/>
                <a:ea typeface="Times New Roman"/>
                <a:cs typeface="Times New Roman"/>
                <a:sym typeface="Times New Roman"/>
              </a:rPr>
              <a:t>WHY	AUTOMATE</a:t>
            </a:r>
            <a:endParaRPr sz="7500">
              <a:latin typeface="Times New Roman"/>
              <a:ea typeface="Times New Roman"/>
              <a:cs typeface="Times New Roman"/>
              <a:sym typeface="Times New Roman"/>
            </a:endParaRPr>
          </a:p>
        </p:txBody>
      </p:sp>
      <p:sp>
        <p:nvSpPr>
          <p:cNvPr id="89" name="Google Shape;89;p6"/>
          <p:cNvSpPr txBox="1"/>
          <p:nvPr/>
        </p:nvSpPr>
        <p:spPr>
          <a:xfrm>
            <a:off x="1143000" y="1943100"/>
            <a:ext cx="8610600" cy="7571303"/>
          </a:xfrm>
          <a:prstGeom prst="rect">
            <a:avLst/>
          </a:prstGeom>
          <a:noFill/>
          <a:ln>
            <a:noFill/>
          </a:ln>
        </p:spPr>
        <p:txBody>
          <a:bodyPr anchorCtr="0" anchor="t" bIns="45700" lIns="91425" spcFirstLastPara="1" rIns="91425" wrap="square" tIns="45700">
            <a:spAutoFit/>
          </a:bodyPr>
          <a:lstStyle/>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A long life span - economic and easy to handle</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You choose - switch on or switch off the lights from any part of your home</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Safe and secure homes</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Less manual work - Helpful for differently abled people</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Suitable for both offices and houses</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Change the color of the lights based on your mood and aesthetic preferences.</a:t>
            </a:r>
            <a:endParaRPr b="0" i="0" sz="1400" u="none" cap="none" strike="noStrike">
              <a:solidFill>
                <a:srgbClr val="000000"/>
              </a:solidFill>
              <a:latin typeface="Arial"/>
              <a:ea typeface="Arial"/>
              <a:cs typeface="Arial"/>
              <a:sym typeface="Arial"/>
            </a:endParaRPr>
          </a:p>
          <a:p>
            <a:pPr indent="-571500" lvl="0" marL="57150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Times New Roman"/>
                <a:ea typeface="Times New Roman"/>
                <a:cs typeface="Times New Roman"/>
                <a:sym typeface="Times New Roman"/>
              </a:rPr>
              <a:t>Learn about the current temperature details - decide whether to use the automatic mode or the manual mode.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7"/>
          <p:cNvSpPr txBox="1"/>
          <p:nvPr/>
        </p:nvSpPr>
        <p:spPr>
          <a:xfrm>
            <a:off x="457200" y="3373488"/>
            <a:ext cx="8035290" cy="2757165"/>
          </a:xfrm>
          <a:prstGeom prst="rect">
            <a:avLst/>
          </a:prstGeom>
          <a:noFill/>
          <a:ln>
            <a:noFill/>
          </a:ln>
        </p:spPr>
        <p:txBody>
          <a:bodyPr anchorCtr="0" anchor="t" bIns="0" lIns="0" spcFirstLastPara="1" rIns="0" wrap="square" tIns="63500">
            <a:spAutoFit/>
          </a:bodyPr>
          <a:lstStyle/>
          <a:p>
            <a:pPr indent="0" lvl="0" marL="12700" marR="5080" rtl="0" algn="l">
              <a:lnSpc>
                <a:spcPct val="131250"/>
              </a:lnSpc>
              <a:spcBef>
                <a:spcPts val="0"/>
              </a:spcBef>
              <a:spcAft>
                <a:spcPts val="0"/>
              </a:spcAft>
              <a:buClr>
                <a:srgbClr val="000000"/>
              </a:buClr>
              <a:buSzPts val="8000"/>
              <a:buFont typeface="Arial"/>
              <a:buNone/>
            </a:pPr>
            <a:r>
              <a:rPr b="1" i="0" lang="en-US" sz="8000" u="none" cap="none" strike="noStrike">
                <a:solidFill>
                  <a:srgbClr val="FFFFFF"/>
                </a:solidFill>
                <a:latin typeface="Times New Roman"/>
                <a:ea typeface="Times New Roman"/>
                <a:cs typeface="Times New Roman"/>
                <a:sym typeface="Times New Roman"/>
              </a:rPr>
              <a:t>COMPONENTS  REQUIRED</a:t>
            </a:r>
            <a:endParaRPr b="0" i="0" sz="8000" u="none" cap="none" strike="noStrike">
              <a:solidFill>
                <a:schemeClr val="dk1"/>
              </a:solidFill>
              <a:latin typeface="Times New Roman"/>
              <a:ea typeface="Times New Roman"/>
              <a:cs typeface="Times New Roman"/>
              <a:sym typeface="Times New Roman"/>
            </a:endParaRPr>
          </a:p>
        </p:txBody>
      </p:sp>
      <p:sp>
        <p:nvSpPr>
          <p:cNvPr id="95" name="Google Shape;95;p7"/>
          <p:cNvSpPr txBox="1"/>
          <p:nvPr>
            <p:ph type="title"/>
          </p:nvPr>
        </p:nvSpPr>
        <p:spPr>
          <a:xfrm>
            <a:off x="9583539" y="707975"/>
            <a:ext cx="4440600" cy="1613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0" lang="en-US" sz="3200">
                <a:latin typeface="Arial"/>
                <a:ea typeface="Arial"/>
                <a:cs typeface="Arial"/>
                <a:sym typeface="Arial"/>
              </a:rPr>
              <a:t>01</a:t>
            </a:r>
            <a:endParaRPr sz="3200"/>
          </a:p>
          <a:p>
            <a:pPr indent="0" lvl="0" marL="12700" rtl="0" algn="l">
              <a:lnSpc>
                <a:spcPct val="100000"/>
              </a:lnSpc>
              <a:spcBef>
                <a:spcPts val="0"/>
              </a:spcBef>
              <a:spcAft>
                <a:spcPts val="0"/>
              </a:spcAft>
              <a:buSzPts val="1400"/>
              <a:buNone/>
            </a:pPr>
            <a:r>
              <a:rPr lang="en-US" sz="3600">
                <a:latin typeface="Times New Roman"/>
                <a:ea typeface="Times New Roman"/>
                <a:cs typeface="Times New Roman"/>
                <a:sym typeface="Times New Roman"/>
              </a:rPr>
              <a:t>Microcontroller-(ESP32)</a:t>
            </a:r>
            <a:endParaRPr sz="3600">
              <a:latin typeface="Times New Roman"/>
              <a:ea typeface="Times New Roman"/>
              <a:cs typeface="Times New Roman"/>
              <a:sym typeface="Times New Roman"/>
            </a:endParaRPr>
          </a:p>
        </p:txBody>
      </p:sp>
      <p:sp>
        <p:nvSpPr>
          <p:cNvPr id="96" name="Google Shape;96;p7"/>
          <p:cNvSpPr txBox="1"/>
          <p:nvPr/>
        </p:nvSpPr>
        <p:spPr>
          <a:xfrm>
            <a:off x="9546425" y="5832549"/>
            <a:ext cx="2044500" cy="10596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Arial"/>
                <a:ea typeface="Arial"/>
                <a:cs typeface="Arial"/>
                <a:sym typeface="Arial"/>
              </a:rPr>
              <a:t>03</a:t>
            </a:r>
            <a:endParaRPr b="0" i="0" sz="3200" u="none" cap="none" strike="noStrike">
              <a:solidFill>
                <a:schemeClr val="dk1"/>
              </a:solidFill>
              <a:latin typeface="Arial"/>
              <a:ea typeface="Arial"/>
              <a:cs typeface="Arial"/>
              <a:sym typeface="Arial"/>
            </a:endParaRPr>
          </a:p>
          <a:p>
            <a:pPr indent="0" lvl="0" marL="12700" marR="0" rtl="0" algn="l">
              <a:lnSpc>
                <a:spcPct val="100000"/>
              </a:lnSpc>
              <a:spcBef>
                <a:spcPts val="0"/>
              </a:spcBef>
              <a:spcAft>
                <a:spcPts val="0"/>
              </a:spcAft>
              <a:buClr>
                <a:srgbClr val="000000"/>
              </a:buClr>
              <a:buSzPts val="3600"/>
              <a:buFont typeface="Arial"/>
              <a:buNone/>
            </a:pPr>
            <a:r>
              <a:rPr b="1" i="0" lang="en-US" sz="3600" u="none" cap="none" strike="noStrike">
                <a:solidFill>
                  <a:srgbClr val="FFFFFF"/>
                </a:solidFill>
                <a:latin typeface="Times New Roman"/>
                <a:ea typeface="Times New Roman"/>
                <a:cs typeface="Times New Roman"/>
                <a:sym typeface="Times New Roman"/>
              </a:rPr>
              <a:t>Relays</a:t>
            </a:r>
            <a:endParaRPr b="0" i="0" sz="3600" u="none" cap="none" strike="noStrike">
              <a:solidFill>
                <a:schemeClr val="dk1"/>
              </a:solidFill>
              <a:latin typeface="Times New Roman"/>
              <a:ea typeface="Times New Roman"/>
              <a:cs typeface="Times New Roman"/>
              <a:sym typeface="Times New Roman"/>
            </a:endParaRPr>
          </a:p>
        </p:txBody>
      </p:sp>
      <p:sp>
        <p:nvSpPr>
          <p:cNvPr id="97" name="Google Shape;97;p7"/>
          <p:cNvSpPr txBox="1"/>
          <p:nvPr/>
        </p:nvSpPr>
        <p:spPr>
          <a:xfrm>
            <a:off x="9571831" y="3848100"/>
            <a:ext cx="3873236" cy="1072088"/>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Arial"/>
                <a:ea typeface="Arial"/>
                <a:cs typeface="Arial"/>
                <a:sym typeface="Arial"/>
              </a:rPr>
              <a:t>02</a:t>
            </a:r>
            <a:endParaRPr b="0" i="0" sz="3200" u="none" cap="none" strike="noStrike">
              <a:solidFill>
                <a:schemeClr val="dk1"/>
              </a:solidFill>
              <a:latin typeface="Arial"/>
              <a:ea typeface="Arial"/>
              <a:cs typeface="Arial"/>
              <a:sym typeface="Arial"/>
            </a:endParaRPr>
          </a:p>
          <a:p>
            <a:pPr indent="0" lvl="0" marL="12700" marR="0" rtl="0" algn="l">
              <a:lnSpc>
                <a:spcPct val="100000"/>
              </a:lnSpc>
              <a:spcBef>
                <a:spcPts val="95"/>
              </a:spcBef>
              <a:spcAft>
                <a:spcPts val="0"/>
              </a:spcAft>
              <a:buClr>
                <a:srgbClr val="000000"/>
              </a:buClr>
              <a:buSzPts val="3600"/>
              <a:buFont typeface="Arial"/>
              <a:buNone/>
            </a:pPr>
            <a:r>
              <a:rPr b="1" i="0" lang="en-US" sz="3600" u="none" cap="none" strike="noStrike">
                <a:solidFill>
                  <a:srgbClr val="FFFFFF"/>
                </a:solidFill>
                <a:latin typeface="Times New Roman"/>
                <a:ea typeface="Times New Roman"/>
                <a:cs typeface="Times New Roman"/>
                <a:sym typeface="Times New Roman"/>
              </a:rPr>
              <a:t>Connecting Wires</a:t>
            </a:r>
            <a:endParaRPr b="0" i="0" sz="3600" u="none" cap="none" strike="noStrike">
              <a:solidFill>
                <a:schemeClr val="dk1"/>
              </a:solidFill>
              <a:latin typeface="Times New Roman"/>
              <a:ea typeface="Times New Roman"/>
              <a:cs typeface="Times New Roman"/>
              <a:sym typeface="Times New Roman"/>
            </a:endParaRPr>
          </a:p>
        </p:txBody>
      </p:sp>
      <p:sp>
        <p:nvSpPr>
          <p:cNvPr id="98" name="Google Shape;98;p7"/>
          <p:cNvSpPr txBox="1"/>
          <p:nvPr/>
        </p:nvSpPr>
        <p:spPr>
          <a:xfrm>
            <a:off x="9546425" y="7810500"/>
            <a:ext cx="4515000" cy="2176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Arial"/>
                <a:ea typeface="Arial"/>
                <a:cs typeface="Arial"/>
                <a:sym typeface="Arial"/>
              </a:rPr>
              <a:t>04</a:t>
            </a:r>
            <a:endParaRPr b="0" i="0" sz="3200" u="none" cap="none" strike="noStrike">
              <a:solidFill>
                <a:schemeClr val="dk1"/>
              </a:solidFill>
              <a:latin typeface="Arial"/>
              <a:ea typeface="Arial"/>
              <a:cs typeface="Arial"/>
              <a:sym typeface="Arial"/>
            </a:endParaRPr>
          </a:p>
          <a:p>
            <a:pPr indent="0" lvl="0" marL="12700" marR="5080" rtl="0" algn="l">
              <a:lnSpc>
                <a:spcPct val="100000"/>
              </a:lnSpc>
              <a:spcBef>
                <a:spcPts val="70"/>
              </a:spcBef>
              <a:spcAft>
                <a:spcPts val="0"/>
              </a:spcAft>
              <a:buClr>
                <a:srgbClr val="000000"/>
              </a:buClr>
              <a:buSzPts val="3600"/>
              <a:buFont typeface="Arial"/>
              <a:buNone/>
            </a:pPr>
            <a:r>
              <a:rPr b="1" i="0" lang="en-US" sz="3600" u="none" cap="none" strike="noStrike">
                <a:solidFill>
                  <a:srgbClr val="FFFFFF"/>
                </a:solidFill>
                <a:latin typeface="Times New Roman"/>
                <a:ea typeface="Times New Roman"/>
                <a:cs typeface="Times New Roman"/>
                <a:sym typeface="Times New Roman"/>
              </a:rPr>
              <a:t>Digital temperature and  Humidity sensor (DHT11) </a:t>
            </a:r>
            <a:endParaRPr b="0" i="0" sz="3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 name="Shape 102"/>
        <p:cNvGrpSpPr/>
        <p:nvPr/>
      </p:nvGrpSpPr>
      <p:grpSpPr>
        <a:xfrm>
          <a:off x="0" y="0"/>
          <a:ext cx="0" cy="0"/>
          <a:chOff x="0" y="0"/>
          <a:chExt cx="0" cy="0"/>
        </a:xfrm>
      </p:grpSpPr>
      <p:sp>
        <p:nvSpPr>
          <p:cNvPr id="103" name="Google Shape;103;p8"/>
          <p:cNvSpPr/>
          <p:nvPr/>
        </p:nvSpPr>
        <p:spPr>
          <a:xfrm>
            <a:off x="22860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solidFill>
            <a:srgbClr val="D0C8C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4" name="Google Shape;104;p8"/>
          <p:cNvSpPr/>
          <p:nvPr/>
        </p:nvSpPr>
        <p:spPr>
          <a:xfrm>
            <a:off x="14250619" y="0"/>
            <a:ext cx="4037380" cy="1017640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5" name="Google Shape;105;p8"/>
          <p:cNvSpPr txBox="1"/>
          <p:nvPr/>
        </p:nvSpPr>
        <p:spPr>
          <a:xfrm>
            <a:off x="587371" y="2768004"/>
            <a:ext cx="8035290" cy="2757165"/>
          </a:xfrm>
          <a:prstGeom prst="rect">
            <a:avLst/>
          </a:prstGeom>
          <a:noFill/>
          <a:ln>
            <a:noFill/>
          </a:ln>
        </p:spPr>
        <p:txBody>
          <a:bodyPr anchorCtr="0" anchor="t" bIns="0" lIns="0" spcFirstLastPara="1" rIns="0" wrap="square" tIns="63500">
            <a:spAutoFit/>
          </a:bodyPr>
          <a:lstStyle/>
          <a:p>
            <a:pPr indent="0" lvl="0" marL="12700" marR="5080" rtl="0" algn="l">
              <a:lnSpc>
                <a:spcPct val="131250"/>
              </a:lnSpc>
              <a:spcBef>
                <a:spcPts val="0"/>
              </a:spcBef>
              <a:spcAft>
                <a:spcPts val="0"/>
              </a:spcAft>
              <a:buClr>
                <a:srgbClr val="000000"/>
              </a:buClr>
              <a:buSzPts val="8000"/>
              <a:buFont typeface="Arial"/>
              <a:buNone/>
            </a:pPr>
            <a:r>
              <a:rPr b="1" i="0" lang="en-US" sz="8000" u="none" cap="none" strike="noStrike">
                <a:solidFill>
                  <a:srgbClr val="FFFFFF"/>
                </a:solidFill>
                <a:latin typeface="Times New Roman"/>
                <a:ea typeface="Times New Roman"/>
                <a:cs typeface="Times New Roman"/>
                <a:sym typeface="Times New Roman"/>
              </a:rPr>
              <a:t>COMPONENTS  REQUIRED</a:t>
            </a:r>
            <a:endParaRPr b="0" i="0" sz="8000" u="none" cap="none" strike="noStrike">
              <a:solidFill>
                <a:schemeClr val="dk1"/>
              </a:solidFill>
              <a:latin typeface="Times New Roman"/>
              <a:ea typeface="Times New Roman"/>
              <a:cs typeface="Times New Roman"/>
              <a:sym typeface="Times New Roman"/>
            </a:endParaRPr>
          </a:p>
        </p:txBody>
      </p:sp>
      <p:sp>
        <p:nvSpPr>
          <p:cNvPr id="106" name="Google Shape;106;p8"/>
          <p:cNvSpPr txBox="1"/>
          <p:nvPr>
            <p:ph type="title"/>
          </p:nvPr>
        </p:nvSpPr>
        <p:spPr>
          <a:xfrm>
            <a:off x="9829800" y="406673"/>
            <a:ext cx="3022600" cy="2398092"/>
          </a:xfrm>
          <a:prstGeom prst="rect">
            <a:avLst/>
          </a:prstGeom>
          <a:noFill/>
          <a:ln>
            <a:noFill/>
          </a:ln>
        </p:spPr>
        <p:txBody>
          <a:bodyPr anchorCtr="0" anchor="t" bIns="0" lIns="0" spcFirstLastPara="1" rIns="0" wrap="square" tIns="12700">
            <a:spAutoFit/>
          </a:bodyPr>
          <a:lstStyle/>
          <a:p>
            <a:pPr indent="0" lvl="0" marL="12700" rtl="0" algn="l">
              <a:lnSpc>
                <a:spcPct val="223125"/>
              </a:lnSpc>
              <a:spcBef>
                <a:spcPts val="0"/>
              </a:spcBef>
              <a:spcAft>
                <a:spcPts val="0"/>
              </a:spcAft>
              <a:buSzPts val="1400"/>
              <a:buNone/>
            </a:pPr>
            <a:r>
              <a:rPr b="0" lang="en-US" sz="3200">
                <a:latin typeface="Arial"/>
                <a:ea typeface="Arial"/>
                <a:cs typeface="Arial"/>
                <a:sym typeface="Arial"/>
              </a:rPr>
              <a:t> 05</a:t>
            </a:r>
            <a:endParaRPr sz="3200">
              <a:latin typeface="Arial"/>
              <a:ea typeface="Arial"/>
              <a:cs typeface="Arial"/>
              <a:sym typeface="Arial"/>
            </a:endParaRPr>
          </a:p>
          <a:p>
            <a:pPr indent="-101600" lvl="0" marL="113664" marR="5080" rtl="0" algn="l">
              <a:lnSpc>
                <a:spcPct val="106361"/>
              </a:lnSpc>
              <a:spcBef>
                <a:spcPts val="70"/>
              </a:spcBef>
              <a:spcAft>
                <a:spcPts val="0"/>
              </a:spcAft>
              <a:buSzPts val="1400"/>
              <a:buNone/>
            </a:pPr>
            <a:r>
              <a:rPr lang="en-US" sz="3200">
                <a:latin typeface="Roboto"/>
                <a:ea typeface="Roboto"/>
                <a:cs typeface="Roboto"/>
                <a:sym typeface="Roboto"/>
              </a:rPr>
              <a:t> </a:t>
            </a:r>
            <a:r>
              <a:rPr lang="en-US" sz="3600">
                <a:latin typeface="Times New Roman"/>
                <a:ea typeface="Times New Roman"/>
                <a:cs typeface="Times New Roman"/>
                <a:sym typeface="Times New Roman"/>
              </a:rPr>
              <a:t>Light</a:t>
            </a:r>
            <a:br>
              <a:rPr lang="en-US" sz="3600">
                <a:latin typeface="Times New Roman"/>
                <a:ea typeface="Times New Roman"/>
                <a:cs typeface="Times New Roman"/>
                <a:sym typeface="Times New Roman"/>
              </a:rPr>
            </a:br>
            <a:r>
              <a:rPr lang="en-US" sz="3600">
                <a:latin typeface="Times New Roman"/>
                <a:ea typeface="Times New Roman"/>
                <a:cs typeface="Times New Roman"/>
                <a:sym typeface="Times New Roman"/>
              </a:rPr>
              <a:t>Dependant  Resistors</a:t>
            </a:r>
            <a:endParaRPr sz="3600">
              <a:latin typeface="Times New Roman"/>
              <a:ea typeface="Times New Roman"/>
              <a:cs typeface="Times New Roman"/>
              <a:sym typeface="Times New Roman"/>
            </a:endParaRPr>
          </a:p>
        </p:txBody>
      </p:sp>
      <p:sp>
        <p:nvSpPr>
          <p:cNvPr id="107" name="Google Shape;107;p8"/>
          <p:cNvSpPr txBox="1"/>
          <p:nvPr/>
        </p:nvSpPr>
        <p:spPr>
          <a:xfrm>
            <a:off x="9901312" y="3165880"/>
            <a:ext cx="3011805" cy="3857466"/>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Arial"/>
                <a:ea typeface="Arial"/>
                <a:cs typeface="Arial"/>
                <a:sym typeface="Arial"/>
              </a:rPr>
              <a:t>06</a:t>
            </a:r>
            <a:endParaRPr b="0" i="0" sz="3200" u="none" cap="none" strike="noStrike">
              <a:solidFill>
                <a:schemeClr val="dk1"/>
              </a:solidFill>
              <a:latin typeface="Arial"/>
              <a:ea typeface="Arial"/>
              <a:cs typeface="Arial"/>
              <a:sym typeface="Arial"/>
            </a:endParaRPr>
          </a:p>
          <a:p>
            <a:pPr indent="0" lvl="0" marL="12700" marR="0" rtl="0" algn="l">
              <a:lnSpc>
                <a:spcPct val="106361"/>
              </a:lnSpc>
              <a:spcBef>
                <a:spcPts val="95"/>
              </a:spcBef>
              <a:spcAft>
                <a:spcPts val="0"/>
              </a:spcAft>
              <a:buClr>
                <a:srgbClr val="000000"/>
              </a:buClr>
              <a:buSzPts val="3600"/>
              <a:buFont typeface="Arial"/>
              <a:buNone/>
            </a:pPr>
            <a:r>
              <a:rPr b="1" i="0" lang="en-US" sz="3600" u="none" cap="none" strike="noStrike">
                <a:solidFill>
                  <a:srgbClr val="FFFFFF"/>
                </a:solidFill>
                <a:latin typeface="Times New Roman"/>
                <a:ea typeface="Times New Roman"/>
                <a:cs typeface="Times New Roman"/>
                <a:sym typeface="Times New Roman"/>
              </a:rPr>
              <a:t>DRV10293</a:t>
            </a:r>
            <a:endParaRPr b="0" i="0" sz="3600" u="none" cap="none" strike="noStrike">
              <a:solidFill>
                <a:schemeClr val="dk1"/>
              </a:solidFill>
              <a:latin typeface="Times New Roman"/>
              <a:ea typeface="Times New Roman"/>
              <a:cs typeface="Times New Roman"/>
              <a:sym typeface="Times New Roman"/>
            </a:endParaRPr>
          </a:p>
          <a:p>
            <a:pPr indent="0" lvl="0" marL="12700" marR="0" rtl="0" algn="l">
              <a:lnSpc>
                <a:spcPct val="106361"/>
              </a:lnSpc>
              <a:spcBef>
                <a:spcPts val="95"/>
              </a:spcBef>
              <a:spcAft>
                <a:spcPts val="0"/>
              </a:spcAft>
              <a:buClr>
                <a:srgbClr val="000000"/>
              </a:buClr>
              <a:buSzPts val="3600"/>
              <a:buFont typeface="Arial"/>
              <a:buNone/>
            </a:pPr>
            <a:r>
              <a:rPr b="1" i="0" lang="en-US" sz="3600" u="none" cap="none" strike="noStrike">
                <a:solidFill>
                  <a:srgbClr val="FFFFFF"/>
                </a:solidFill>
                <a:latin typeface="Times New Roman"/>
                <a:ea typeface="Times New Roman"/>
                <a:cs typeface="Times New Roman"/>
                <a:sym typeface="Times New Roman"/>
              </a:rPr>
              <a:t>Motor Driver</a:t>
            </a:r>
            <a:endParaRPr b="0" i="0" sz="3600" u="none" cap="none" strike="noStrike">
              <a:solidFill>
                <a:schemeClr val="dk1"/>
              </a:solidFill>
              <a:latin typeface="Times New Roman"/>
              <a:ea typeface="Times New Roman"/>
              <a:cs typeface="Times New Roman"/>
              <a:sym typeface="Times New Roman"/>
            </a:endParaRPr>
          </a:p>
          <a:p>
            <a:pPr indent="0" lvl="0" marL="12700" marR="0" rtl="0" algn="l">
              <a:lnSpc>
                <a:spcPct val="100000"/>
              </a:lnSpc>
              <a:spcBef>
                <a:spcPts val="2770"/>
              </a:spcBef>
              <a:spcAft>
                <a:spcPts val="0"/>
              </a:spcAft>
              <a:buClr>
                <a:srgbClr val="000000"/>
              </a:buClr>
              <a:buSzPts val="3200"/>
              <a:buFont typeface="Arial"/>
              <a:buNone/>
            </a:pPr>
            <a:r>
              <a:rPr b="0" i="0" lang="en-US" sz="3200" u="none" cap="none" strike="noStrike">
                <a:solidFill>
                  <a:srgbClr val="FFFFFF"/>
                </a:solidFill>
                <a:latin typeface="Arial"/>
                <a:ea typeface="Arial"/>
                <a:cs typeface="Arial"/>
                <a:sym typeface="Arial"/>
              </a:rPr>
              <a:t>07</a:t>
            </a:r>
            <a:endParaRPr b="0" i="0" sz="3200" u="none" cap="none" strike="noStrike">
              <a:solidFill>
                <a:schemeClr val="dk1"/>
              </a:solidFill>
              <a:latin typeface="Arial"/>
              <a:ea typeface="Arial"/>
              <a:cs typeface="Arial"/>
              <a:sym typeface="Arial"/>
            </a:endParaRPr>
          </a:p>
          <a:p>
            <a:pPr indent="0" lvl="0" marL="12700" marR="5080" rtl="0" algn="l">
              <a:lnSpc>
                <a:spcPct val="106361"/>
              </a:lnSpc>
              <a:spcBef>
                <a:spcPts val="320"/>
              </a:spcBef>
              <a:spcAft>
                <a:spcPts val="0"/>
              </a:spcAft>
              <a:buClr>
                <a:srgbClr val="000000"/>
              </a:buClr>
              <a:buSzPts val="3600"/>
              <a:buFont typeface="Arial"/>
              <a:buNone/>
            </a:pPr>
            <a:r>
              <a:rPr b="1" i="0" lang="en-US" sz="3600" u="none" cap="none" strike="noStrike">
                <a:solidFill>
                  <a:srgbClr val="FFFFFF"/>
                </a:solidFill>
                <a:latin typeface="Times New Roman"/>
                <a:ea typeface="Times New Roman"/>
                <a:cs typeface="Times New Roman"/>
                <a:sym typeface="Times New Roman"/>
              </a:rPr>
              <a:t>Passive Infrared  Sensor</a:t>
            </a:r>
            <a:endParaRPr b="0" i="0" sz="3600" u="none" cap="none" strike="noStrike">
              <a:solidFill>
                <a:schemeClr val="dk1"/>
              </a:solidFill>
              <a:latin typeface="Times New Roman"/>
              <a:ea typeface="Times New Roman"/>
              <a:cs typeface="Times New Roman"/>
              <a:sym typeface="Times New Roman"/>
            </a:endParaRPr>
          </a:p>
        </p:txBody>
      </p:sp>
      <p:sp>
        <p:nvSpPr>
          <p:cNvPr id="108" name="Google Shape;108;p8"/>
          <p:cNvSpPr txBox="1"/>
          <p:nvPr/>
        </p:nvSpPr>
        <p:spPr>
          <a:xfrm>
            <a:off x="9932851" y="7744667"/>
            <a:ext cx="2134870" cy="1821011"/>
          </a:xfrm>
          <a:prstGeom prst="rect">
            <a:avLst/>
          </a:prstGeom>
          <a:noFill/>
          <a:ln>
            <a:noFill/>
          </a:ln>
        </p:spPr>
        <p:txBody>
          <a:bodyPr anchorCtr="0" anchor="t" bIns="0" lIns="0" spcFirstLastPara="1" rIns="0" wrap="square" tIns="12700">
            <a:spAutoFit/>
          </a:bodyPr>
          <a:lstStyle/>
          <a:p>
            <a:pPr indent="0" lvl="0" marL="12700" marR="0" rtl="0" algn="l">
              <a:lnSpc>
                <a:spcPct val="223281"/>
              </a:lnSpc>
              <a:spcBef>
                <a:spcPts val="0"/>
              </a:spcBef>
              <a:spcAft>
                <a:spcPts val="0"/>
              </a:spcAft>
              <a:buClr>
                <a:srgbClr val="000000"/>
              </a:buClr>
              <a:buSzPts val="3200"/>
              <a:buFont typeface="Arial"/>
              <a:buNone/>
            </a:pPr>
            <a:r>
              <a:rPr b="0" i="0" lang="en-US" sz="3200" u="none" cap="none" strike="noStrike">
                <a:solidFill>
                  <a:srgbClr val="FFFFFF"/>
                </a:solidFill>
                <a:latin typeface="Arial"/>
                <a:ea typeface="Arial"/>
                <a:cs typeface="Arial"/>
                <a:sym typeface="Arial"/>
              </a:rPr>
              <a:t>08</a:t>
            </a:r>
            <a:endParaRPr b="0" i="0" sz="3200" u="none" cap="none" strike="noStrike">
              <a:solidFill>
                <a:schemeClr val="dk1"/>
              </a:solidFill>
              <a:latin typeface="Arial"/>
              <a:ea typeface="Arial"/>
              <a:cs typeface="Arial"/>
              <a:sym typeface="Arial"/>
            </a:endParaRPr>
          </a:p>
          <a:p>
            <a:pPr indent="0" lvl="0" marL="12700" marR="0" rtl="0" algn="l">
              <a:lnSpc>
                <a:spcPct val="96805"/>
              </a:lnSpc>
              <a:spcBef>
                <a:spcPts val="0"/>
              </a:spcBef>
              <a:spcAft>
                <a:spcPts val="0"/>
              </a:spcAft>
              <a:buClr>
                <a:srgbClr val="000000"/>
              </a:buClr>
              <a:buSzPts val="3600"/>
              <a:buFont typeface="Arial"/>
              <a:buNone/>
            </a:pPr>
            <a:r>
              <a:rPr b="1" i="0" lang="en-US" sz="3600" u="none" cap="none" strike="noStrike">
                <a:solidFill>
                  <a:srgbClr val="FFFFFF"/>
                </a:solidFill>
                <a:latin typeface="Times New Roman"/>
                <a:ea typeface="Times New Roman"/>
                <a:cs typeface="Times New Roman"/>
                <a:sym typeface="Times New Roman"/>
              </a:rPr>
              <a:t>12V Adapter</a:t>
            </a:r>
            <a:endParaRPr b="0" i="0" sz="3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sp>
        <p:nvSpPr>
          <p:cNvPr id="113" name="Google Shape;113;p9"/>
          <p:cNvSpPr txBox="1"/>
          <p:nvPr>
            <p:ph type="title"/>
          </p:nvPr>
        </p:nvSpPr>
        <p:spPr>
          <a:xfrm>
            <a:off x="4743141" y="997045"/>
            <a:ext cx="8802370" cy="12141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sz="7800">
                <a:solidFill>
                  <a:srgbClr val="000000"/>
                </a:solidFill>
              </a:rPr>
              <a:t>BLOCK DIAGRAM</a:t>
            </a:r>
            <a:endParaRPr sz="7800"/>
          </a:p>
        </p:txBody>
      </p:sp>
      <p:pic>
        <p:nvPicPr>
          <p:cNvPr id="114" name="Google Shape;114;p9"/>
          <p:cNvPicPr preferRelativeResize="0"/>
          <p:nvPr/>
        </p:nvPicPr>
        <p:blipFill rotWithShape="1">
          <a:blip r:embed="rId3">
            <a:alphaModFix/>
          </a:blip>
          <a:srcRect b="0" l="0" r="0" t="0"/>
          <a:stretch/>
        </p:blipFill>
        <p:spPr>
          <a:xfrm>
            <a:off x="152400" y="2363565"/>
            <a:ext cx="17983201" cy="7007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2021-08-28T14:21:30Z</dcterms:created>
  <dc:creator>Nidhi Govind</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2021-08-28T00:00:00Z</vt:filetime>
  </property>
  <property fmtid="{D5CDD505-2E9C-101B-9397-08002B2CF9AE}" pid="3" name="Creator">
    <vt:lpwstr>Canva</vt:lpwstr>
  </property>
  <property fmtid="{D5CDD505-2E9C-101B-9397-08002B2CF9AE}" pid="4" name="LastSaved">
    <vt:filetime>2021-08-28T00:00:00Z</vt:filetime>
  </property>
</Properties>
</file>